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2" r:id="rId4"/>
    <p:sldId id="293" r:id="rId5"/>
    <p:sldId id="258" r:id="rId6"/>
    <p:sldId id="259" r:id="rId7"/>
    <p:sldId id="260" r:id="rId8"/>
    <p:sldId id="261" r:id="rId9"/>
    <p:sldId id="263" r:id="rId10"/>
    <p:sldId id="265" r:id="rId11"/>
    <p:sldId id="266" r:id="rId12"/>
    <p:sldId id="294" r:id="rId13"/>
    <p:sldId id="267" r:id="rId14"/>
    <p:sldId id="268" r:id="rId15"/>
    <p:sldId id="291" r:id="rId16"/>
    <p:sldId id="269" r:id="rId17"/>
    <p:sldId id="270" r:id="rId18"/>
    <p:sldId id="271" r:id="rId19"/>
    <p:sldId id="272" r:id="rId20"/>
    <p:sldId id="273" r:id="rId21"/>
    <p:sldId id="274" r:id="rId22"/>
    <p:sldId id="295" r:id="rId23"/>
    <p:sldId id="296" r:id="rId24"/>
    <p:sldId id="275" r:id="rId25"/>
    <p:sldId id="276" r:id="rId26"/>
    <p:sldId id="277" r:id="rId27"/>
    <p:sldId id="278" r:id="rId28"/>
    <p:sldId id="280" r:id="rId29"/>
    <p:sldId id="279" r:id="rId30"/>
    <p:sldId id="281" r:id="rId31"/>
    <p:sldId id="282" r:id="rId32"/>
    <p:sldId id="283" r:id="rId33"/>
    <p:sldId id="284" r:id="rId34"/>
    <p:sldId id="286" r:id="rId35"/>
    <p:sldId id="288" r:id="rId36"/>
    <p:sldId id="289" r:id="rId37"/>
    <p:sldId id="298" r:id="rId38"/>
    <p:sldId id="312" r:id="rId39"/>
    <p:sldId id="314" r:id="rId40"/>
    <p:sldId id="315" r:id="rId41"/>
    <p:sldId id="313" r:id="rId42"/>
    <p:sldId id="311" r:id="rId43"/>
    <p:sldId id="310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8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DAB4-F499-486C-BD2F-77E59908B6C5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B019A-98FA-4453-8EAE-F1A0CE1EFD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B019A-98FA-4453-8EAE-F1A0CE1EFD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95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B019A-98FA-4453-8EAE-F1A0CE1EFD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6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2018/6/5/Tuesday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pring.io/spring/docs/5.0.6.RELEASE/spring-framework-reference/core.html#resources" TargetMode="External"/><Relationship Id="rId3" Type="http://schemas.openxmlformats.org/officeDocument/2006/relationships/hyperlink" Target="https://docs.spring.io/spring/docs/5.0.6.RELEASE/spring-framework-reference/core.html#context-introduction" TargetMode="External"/><Relationship Id="rId7" Type="http://schemas.openxmlformats.org/officeDocument/2006/relationships/hyperlink" Target="https://docs.spring.io/spring/docs/5.0.6.RELEASE/spring-framework-reference/integration.html#jmx-notifications" TargetMode="External"/><Relationship Id="rId2" Type="http://schemas.openxmlformats.org/officeDocument/2006/relationships/hyperlink" Target="https://docs.spring.io/spring/docs/5.0.6.RELEASE/spring-framework-reference/core.html#beans-factory-a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pring.io/spring/docs/5.0.6.RELEASE/spring-framework-reference/core.html#aop-aj-ltw" TargetMode="External"/><Relationship Id="rId5" Type="http://schemas.openxmlformats.org/officeDocument/2006/relationships/hyperlink" Target="https://docs.spring.io/spring/docs/5.0.6.RELEASE/spring-framework-reference/integration.html#cci" TargetMode="External"/><Relationship Id="rId4" Type="http://schemas.openxmlformats.org/officeDocument/2006/relationships/hyperlink" Target="https://docs.spring.io/spring/docs/5.0.6.RELEASE/spring-framework-reference/core.html#beans-factory-class" TargetMode="External"/><Relationship Id="rId9" Type="http://schemas.openxmlformats.org/officeDocument/2006/relationships/hyperlink" Target="https://docs.spring.io/spring/docs/5.0.6.RELEASE/spring-framework-reference/web.html#mv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/docs/5.0.6.RELEASE/spring-framework-reference/core.html#beans-factory-scopes-prototype" TargetMode="External"/><Relationship Id="rId7" Type="http://schemas.openxmlformats.org/officeDocument/2006/relationships/hyperlink" Target="https://docs.spring.io/spring/docs/5.0.6.RELEASE/spring-framework-reference/web.html#websocket-stomp-websocket-scope" TargetMode="External"/><Relationship Id="rId2" Type="http://schemas.openxmlformats.org/officeDocument/2006/relationships/hyperlink" Target="https://docs.spring.io/spring/docs/5.0.6.RELEASE/spring-framework-reference/core.html#beans-factory-scopes-singlet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spring.io/spring/docs/5.0.6.RELEASE/spring-framework-reference/core.html#beans-factory-scopes-application" TargetMode="External"/><Relationship Id="rId5" Type="http://schemas.openxmlformats.org/officeDocument/2006/relationships/hyperlink" Target="https://docs.spring.io/spring/docs/5.0.6.RELEASE/spring-framework-reference/core.html#beans-factory-scopes-session" TargetMode="External"/><Relationship Id="rId4" Type="http://schemas.openxmlformats.org/officeDocument/2006/relationships/hyperlink" Target="https://docs.spring.io/spring/docs/5.0.6.RELEASE/spring-framework-reference/core.html#beans-factory-scopes-reques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stackoverflow.com/questions/3294423/spring-classpath-prefix-differen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sdn.net/kkdelta/article/details/5507799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51cto.com/mushiqianmeng/72388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ackoverflow.com/questions/7414794/difference-between-contextannotation-config-vs-contextcomponent-sca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framework.guru/spring-framework-annotations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4craft/tiny-spring" TargetMode="External"/><Relationship Id="rId2" Type="http://schemas.openxmlformats.org/officeDocument/2006/relationships/hyperlink" Target="https://docs.spring.io/spring/docs/5.0.6.RELEASE/spring-framework-reference/core.html#spring-co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894695/spring-configuration-xml-schema-with-or-without-version/2090080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260648"/>
            <a:ext cx="7772400" cy="1470025"/>
          </a:xfrm>
        </p:spPr>
        <p:txBody>
          <a:bodyPr/>
          <a:lstStyle/>
          <a:p>
            <a:r>
              <a:rPr lang="en-US" altLang="zh-CN" smtClean="0"/>
              <a:t>Spring </a:t>
            </a:r>
            <a:r>
              <a:rPr lang="en-US" altLang="zh-CN" smtClean="0"/>
              <a:t>IoC </a:t>
            </a:r>
            <a:r>
              <a:rPr lang="zh-CN" altLang="en-US" smtClean="0">
                <a:solidFill>
                  <a:srgbClr val="FF0000"/>
                </a:solidFill>
              </a:rPr>
              <a:t>科普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0808"/>
            <a:ext cx="446449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1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7972"/>
            <a:ext cx="353377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131840" y="188640"/>
            <a:ext cx="21173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setter</a:t>
            </a:r>
            <a:r>
              <a:rPr lang="zh-CN" altLang="zh-CN"/>
              <a:t>方法依赖注入</a:t>
            </a:r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68760"/>
            <a:ext cx="5017393" cy="175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1416" y="435389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p-namespace</a:t>
            </a:r>
            <a:r>
              <a:rPr lang="zh-CN" altLang="en-US" smtClean="0"/>
              <a:t>（命名空间）：简化</a:t>
            </a:r>
            <a:r>
              <a:rPr lang="en-US" altLang="zh-CN" smtClean="0"/>
              <a:t>&lt;property</a:t>
            </a:r>
            <a:r>
              <a:rPr lang="en-US" altLang="zh-CN" smtClean="0"/>
              <a:t>&gt;</a:t>
            </a:r>
            <a:r>
              <a:rPr lang="zh-CN" altLang="en-US" smtClean="0"/>
              <a:t>标签</a:t>
            </a:r>
            <a:endParaRPr lang="en-US" altLang="zh-CN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91" y="1484784"/>
            <a:ext cx="54006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331640" y="980728"/>
            <a:ext cx="64087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xmlns:p=</a:t>
            </a:r>
            <a:r>
              <a:rPr lang="en-US" altLang="zh-CN" i="1">
                <a:solidFill>
                  <a:srgbClr val="FF0000"/>
                </a:solidFill>
              </a:rPr>
              <a:t>"http://www.springframework.org/schema/p"</a:t>
            </a:r>
            <a:r>
              <a:rPr lang="en-US" altLang="zh-CN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7704" y="332656"/>
            <a:ext cx="4104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c-</a:t>
            </a:r>
            <a:r>
              <a:rPr lang="zh-CN" altLang="zh-CN"/>
              <a:t>命名</a:t>
            </a:r>
            <a:r>
              <a:rPr lang="zh-CN" altLang="zh-CN" smtClean="0"/>
              <a:t>空间</a:t>
            </a:r>
            <a:r>
              <a:rPr lang="zh-CN" altLang="en-US" smtClean="0"/>
              <a:t>：简化</a:t>
            </a:r>
            <a:r>
              <a:rPr lang="en-US" altLang="zh-CN" smtClean="0"/>
              <a:t>&lt;constructor-arg&gt;</a:t>
            </a:r>
            <a:r>
              <a:rPr lang="zh-CN" altLang="en-US" smtClean="0"/>
              <a:t>标签</a:t>
            </a:r>
            <a:endParaRPr lang="en-US" altLang="zh-CN" smtClean="0"/>
          </a:p>
        </p:txBody>
      </p:sp>
      <p:sp>
        <p:nvSpPr>
          <p:cNvPr id="5" name="矩形 4"/>
          <p:cNvSpPr/>
          <p:nvPr/>
        </p:nvSpPr>
        <p:spPr>
          <a:xfrm>
            <a:off x="1547664" y="940077"/>
            <a:ext cx="5184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xmlns:c=http://www.springframework.org/schema/c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8200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35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75856" y="620688"/>
            <a:ext cx="21783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err="1" smtClean="0"/>
              <a:t>AutoWire</a:t>
            </a:r>
            <a:r>
              <a:rPr lang="en-US" altLang="zh-CN" smtClean="0"/>
              <a:t> : </a:t>
            </a:r>
            <a:r>
              <a:rPr lang="zh-CN" altLang="zh-CN" smtClean="0"/>
              <a:t>自</a:t>
            </a:r>
            <a:r>
              <a:rPr lang="zh-CN" altLang="zh-CN"/>
              <a:t>动装配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42801"/>
              </p:ext>
            </p:extLst>
          </p:nvPr>
        </p:nvGraphicFramePr>
        <p:xfrm>
          <a:off x="323528" y="1484784"/>
          <a:ext cx="8229600" cy="3963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6"/>
                <a:gridCol w="7005464"/>
              </a:tblGrid>
              <a:tr h="31560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模式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解释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</a:tr>
              <a:tr h="722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no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（默认）无自动装配。</a:t>
                      </a:r>
                      <a:r>
                        <a:rPr lang="en-US" sz="1400" kern="100">
                          <a:effectLst/>
                        </a:rPr>
                        <a:t> Bean</a:t>
                      </a:r>
                      <a:r>
                        <a:rPr lang="zh-CN" sz="1400" kern="100">
                          <a:effectLst/>
                        </a:rPr>
                        <a:t>引用必须通过</a:t>
                      </a:r>
                      <a:r>
                        <a:rPr lang="en-US" sz="1400" kern="100">
                          <a:effectLst/>
                        </a:rPr>
                        <a:t>ref</a:t>
                      </a:r>
                      <a:r>
                        <a:rPr lang="zh-CN" sz="1400" kern="100">
                          <a:effectLst/>
                        </a:rPr>
                        <a:t>元素定义。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建议不要将更改默认设置用于较大的部署，因为指定的协作者明确提供了更好的控制和清晰度。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它在一定程度上记录了系统的结构。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</a:tr>
              <a:tr h="722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 err="1">
                          <a:effectLst/>
                        </a:rPr>
                        <a:t>byName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按名称属性自动装配。</a:t>
                      </a:r>
                      <a:r>
                        <a:rPr lang="en-US" sz="1400" kern="100">
                          <a:effectLst/>
                        </a:rPr>
                        <a:t> Spring</a:t>
                      </a:r>
                      <a:r>
                        <a:rPr lang="zh-CN" sz="1400" kern="100">
                          <a:effectLst/>
                        </a:rPr>
                        <a:t>会查找与需要自动装配的属性同名的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例如，如果一个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定义的自动装配被设置为</a:t>
                      </a:r>
                      <a:r>
                        <a:rPr lang="en-US" sz="1400" kern="100">
                          <a:effectLst/>
                        </a:rPr>
                        <a:t>byName</a:t>
                      </a:r>
                      <a:r>
                        <a:rPr lang="zh-CN" sz="1400" kern="100">
                          <a:effectLst/>
                        </a:rPr>
                        <a:t>，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并且它包含一个主属性（也就是说，它有一个</a:t>
                      </a:r>
                      <a:r>
                        <a:rPr lang="en-US" sz="1400" kern="100">
                          <a:effectLst/>
                        </a:rPr>
                        <a:t>setMaster</a:t>
                      </a:r>
                      <a:r>
                        <a:rPr lang="zh-CN" sz="1400" kern="100">
                          <a:effectLst/>
                        </a:rPr>
                        <a:t>（</a:t>
                      </a:r>
                      <a:r>
                        <a:rPr lang="en-US" sz="1400" kern="100">
                          <a:effectLst/>
                        </a:rPr>
                        <a:t>..</a:t>
                      </a:r>
                      <a:r>
                        <a:rPr lang="zh-CN" sz="1400" kern="100">
                          <a:effectLst/>
                        </a:rPr>
                        <a:t>）方法），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Spring</a:t>
                      </a:r>
                      <a:r>
                        <a:rPr lang="zh-CN" sz="1400" kern="100">
                          <a:effectLst/>
                        </a:rPr>
                        <a:t>会查找一个名为</a:t>
                      </a:r>
                      <a:r>
                        <a:rPr lang="en-US" sz="1400" kern="100">
                          <a:effectLst/>
                        </a:rPr>
                        <a:t>master</a:t>
                      </a:r>
                      <a:r>
                        <a:rPr lang="zh-CN" sz="1400" kern="100">
                          <a:effectLst/>
                        </a:rPr>
                        <a:t>的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定义，并使用它来设置属性。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</a:tr>
              <a:tr h="72284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byType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如果属性类型中只有一个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存在于容器中，则允许属性为自动装配。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如果存在多于一个，则会引发致命异常，这表明您可能不会为该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使用</a:t>
                      </a:r>
                      <a:r>
                        <a:rPr lang="en-US" sz="1400" kern="100">
                          <a:effectLst/>
                        </a:rPr>
                        <a:t>byType</a:t>
                      </a:r>
                      <a:r>
                        <a:rPr lang="zh-CN" sz="1400" kern="100">
                          <a:effectLst/>
                        </a:rPr>
                        <a:t>自动装配。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如果没有匹配的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，则什么都不会发生</a:t>
                      </a:r>
                      <a:r>
                        <a:rPr lang="en-US" sz="1400" kern="100">
                          <a:effectLst/>
                        </a:rPr>
                        <a:t>;</a:t>
                      </a:r>
                      <a:r>
                        <a:rPr lang="zh-CN" sz="1400" kern="100">
                          <a:effectLst/>
                        </a:rPr>
                        <a:t>该属性不会被设置。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</a:tr>
              <a:tr h="4377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constructor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类似于</a:t>
                      </a:r>
                      <a:r>
                        <a:rPr lang="en-US" sz="1400" kern="100" err="1">
                          <a:effectLst/>
                        </a:rPr>
                        <a:t>byType</a:t>
                      </a:r>
                      <a:r>
                        <a:rPr lang="zh-CN" sz="1400" kern="100">
                          <a:effectLst/>
                        </a:rPr>
                        <a:t>，但适用于构造函数参数。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如果容器中不存在唯一的构造函数参数类型的</a:t>
                      </a:r>
                      <a:r>
                        <a:rPr lang="en-US" sz="1400" kern="100">
                          <a:effectLst/>
                        </a:rPr>
                        <a:t>bean</a:t>
                      </a:r>
                      <a:r>
                        <a:rPr lang="zh-CN" sz="1400" kern="100">
                          <a:effectLst/>
                        </a:rPr>
                        <a:t>，则会引发致命错误。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76357" marB="7635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632" y="1404461"/>
            <a:ext cx="415132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/>
              <a:t> </a:t>
            </a:r>
            <a:r>
              <a:rPr lang="zh-CN" altLang="zh-CN" sz="1200" smtClean="0"/>
              <a:t>解决</a:t>
            </a:r>
            <a:r>
              <a:rPr lang="zh-CN" altLang="zh-CN" sz="1200"/>
              <a:t>方案是放弃一些控制反转。您可以通过实现</a:t>
            </a:r>
            <a:r>
              <a:rPr lang="en-US" altLang="zh-CN" sz="1200" err="1">
                <a:solidFill>
                  <a:srgbClr val="FF0000"/>
                </a:solidFill>
              </a:rPr>
              <a:t>ApplicationContextAware</a:t>
            </a:r>
            <a:r>
              <a:rPr lang="zh-CN" altLang="zh-CN" sz="1200"/>
              <a:t>接口来让</a:t>
            </a:r>
            <a:r>
              <a:rPr lang="en-US" altLang="zh-CN" sz="1200" u="sng"/>
              <a:t>bean </a:t>
            </a:r>
            <a:r>
              <a:rPr lang="en-US" altLang="zh-CN" sz="1200" u="sng" err="1"/>
              <a:t>A感知到容器</a:t>
            </a:r>
            <a:r>
              <a:rPr lang="zh-CN" altLang="zh-CN" sz="1200"/>
              <a:t>，并且每当</a:t>
            </a:r>
            <a:r>
              <a:rPr lang="en-US" altLang="zh-CN" sz="1200"/>
              <a:t>bean A</a:t>
            </a:r>
            <a:r>
              <a:rPr lang="zh-CN" altLang="zh-CN" sz="1200"/>
              <a:t>需要时，通过</a:t>
            </a:r>
            <a:r>
              <a:rPr lang="en-US" altLang="zh-CN" sz="1200" u="sng" err="1"/>
              <a:t>对容器的getBean</a:t>
            </a:r>
            <a:r>
              <a:rPr lang="en-US" altLang="zh-CN" sz="1200" u="sng"/>
              <a:t>（“B”）</a:t>
            </a:r>
            <a:r>
              <a:rPr lang="en-US" altLang="zh-CN" sz="1200" u="sng" err="1"/>
              <a:t>调用请求</a:t>
            </a:r>
            <a:r>
              <a:rPr lang="zh-CN" altLang="zh-CN" sz="1200"/>
              <a:t>（通常是新的）</a:t>
            </a:r>
            <a:r>
              <a:rPr lang="en-US" altLang="zh-CN" sz="1200"/>
              <a:t>bean B</a:t>
            </a:r>
            <a:r>
              <a:rPr lang="zh-CN" altLang="zh-CN" sz="1200"/>
              <a:t>实例</a:t>
            </a:r>
            <a:r>
              <a:rPr lang="zh-CN" altLang="zh-CN" sz="1200" smtClean="0"/>
              <a:t>。</a:t>
            </a:r>
            <a:endParaRPr lang="zh-CN" altLang="zh-CN" sz="1200"/>
          </a:p>
        </p:txBody>
      </p:sp>
      <p:sp>
        <p:nvSpPr>
          <p:cNvPr id="3" name="TextBox 2"/>
          <p:cNvSpPr txBox="1"/>
          <p:nvPr/>
        </p:nvSpPr>
        <p:spPr>
          <a:xfrm>
            <a:off x="338536" y="2420888"/>
            <a:ext cx="3528392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dk1"/>
                </a:solidFill>
              </a:rPr>
              <a:t>Aware</a:t>
            </a:r>
            <a:r>
              <a:rPr lang="zh-CN" altLang="en-US" sz="1400">
                <a:solidFill>
                  <a:schemeClr val="dk1"/>
                </a:solidFill>
              </a:rPr>
              <a:t>接口的含义</a:t>
            </a:r>
            <a:r>
              <a:rPr lang="zh-CN" altLang="en-US" sz="1400" smtClean="0">
                <a:solidFill>
                  <a:schemeClr val="dk1"/>
                </a:solidFill>
              </a:rPr>
              <a:t>：</a:t>
            </a:r>
            <a:endParaRPr lang="en-US" altLang="zh-CN" sz="1400" smtClean="0">
              <a:solidFill>
                <a:schemeClr val="dk1"/>
              </a:solidFill>
            </a:endParaRPr>
          </a:p>
          <a:p>
            <a:r>
              <a:rPr lang="zh-CN" altLang="en-US" sz="1400" smtClean="0">
                <a:solidFill>
                  <a:schemeClr val="dk1"/>
                </a:solidFill>
              </a:rPr>
              <a:t>感知容器，其实就是把一些</a:t>
            </a:r>
            <a:r>
              <a:rPr lang="en-US" altLang="zh-CN" sz="1400" smtClean="0">
                <a:solidFill>
                  <a:schemeClr val="dk1"/>
                </a:solidFill>
              </a:rPr>
              <a:t>spring</a:t>
            </a:r>
            <a:r>
              <a:rPr lang="zh-CN" altLang="en-US" sz="1400" smtClean="0">
                <a:solidFill>
                  <a:schemeClr val="dk1"/>
                </a:solidFill>
              </a:rPr>
              <a:t>的内部容器设置为该类的属性，然后该类就可以从内部容器中获取（感知）最新的东西，比如获取一些</a:t>
            </a:r>
            <a:r>
              <a:rPr lang="en-US" altLang="zh-CN" sz="1400" smtClean="0">
                <a:solidFill>
                  <a:schemeClr val="dk1"/>
                </a:solidFill>
              </a:rPr>
              <a:t>bean</a:t>
            </a:r>
            <a:endParaRPr lang="en-US" altLang="zh-CN" sz="1400">
              <a:solidFill>
                <a:schemeClr val="dk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457354"/>
            <a:ext cx="8640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问题：</a:t>
            </a:r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7354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409680"/>
            <a:ext cx="147616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smtClean="0"/>
              <a:t>Man</a:t>
            </a:r>
            <a:r>
              <a:rPr lang="zh-CN" altLang="en-US" sz="1400" smtClean="0"/>
              <a:t>：</a:t>
            </a:r>
            <a:r>
              <a:rPr lang="en-US" altLang="zh-CN" sz="1400" smtClean="0"/>
              <a:t>singleton</a:t>
            </a:r>
          </a:p>
          <a:p>
            <a:r>
              <a:rPr lang="en-US" altLang="zh-CN" sz="1400" smtClean="0"/>
              <a:t>User</a:t>
            </a:r>
            <a:r>
              <a:rPr lang="zh-CN" altLang="en-US" sz="1400" smtClean="0"/>
              <a:t>：</a:t>
            </a:r>
            <a:r>
              <a:rPr lang="en-US" altLang="zh-CN" sz="1400" smtClean="0"/>
              <a:t>prototype</a:t>
            </a:r>
            <a:endParaRPr lang="zh-CN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5436096" y="440541"/>
            <a:ext cx="316835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200" smtClean="0"/>
              <a:t>Man</a:t>
            </a:r>
            <a:r>
              <a:rPr lang="zh-CN" altLang="en-US" sz="1200" smtClean="0"/>
              <a:t>初始化完成后，如果</a:t>
            </a:r>
            <a:r>
              <a:rPr lang="en-US" altLang="zh-CN" sz="1200" smtClean="0"/>
              <a:t>User</a:t>
            </a:r>
            <a:r>
              <a:rPr lang="zh-CN" altLang="en-US" sz="1200" smtClean="0"/>
              <a:t>发生了改变，</a:t>
            </a:r>
            <a:r>
              <a:rPr lang="en-US" altLang="zh-CN" sz="1200" smtClean="0"/>
              <a:t>Man</a:t>
            </a:r>
            <a:r>
              <a:rPr lang="zh-CN" altLang="en-US" sz="1200" smtClean="0"/>
              <a:t>已经没有机会再重新注入</a:t>
            </a:r>
            <a:r>
              <a:rPr lang="en-US" altLang="zh-CN" sz="1200" smtClean="0"/>
              <a:t>User</a:t>
            </a:r>
            <a:r>
              <a:rPr lang="zh-CN" altLang="en-US" sz="1200" smtClean="0"/>
              <a:t>了</a:t>
            </a:r>
            <a:endParaRPr lang="zh-CN" altLang="en-US" sz="120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6" y="3789040"/>
            <a:ext cx="88201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36" y="1268760"/>
            <a:ext cx="4645720" cy="240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12677"/>
              </p:ext>
            </p:extLst>
          </p:nvPr>
        </p:nvGraphicFramePr>
        <p:xfrm>
          <a:off x="179512" y="260648"/>
          <a:ext cx="8496944" cy="61443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8272"/>
                <a:gridCol w="2232248"/>
                <a:gridCol w="3816424"/>
              </a:tblGrid>
              <a:tr h="121974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名称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注入依赖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说明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365922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ApplicationContextAware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声明</a:t>
                      </a:r>
                      <a:r>
                        <a:rPr lang="en-US" sz="1100" kern="100" err="1">
                          <a:effectLst/>
                        </a:rPr>
                        <a:t>ApplicationContext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2"/>
                        </a:rPr>
                        <a:t>ApplicationContextAware 和 BeanNameAware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48789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 err="1">
                          <a:effectLst/>
                        </a:rPr>
                        <a:t>ApplicationEventPublisherAware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封装</a:t>
                      </a:r>
                      <a:r>
                        <a:rPr lang="en-US" sz="1100" kern="100">
                          <a:effectLst/>
                        </a:rPr>
                        <a:t>ApplicationContext</a:t>
                      </a:r>
                      <a:r>
                        <a:rPr lang="zh-CN" sz="1100" kern="100">
                          <a:effectLst/>
                        </a:rPr>
                        <a:t>的事件发布者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 err="1">
                          <a:effectLst/>
                          <a:hlinkClick r:id="rId3"/>
                        </a:rPr>
                        <a:t>ApplicationContext的附加功能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365922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BeanClassLoaderAware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用来加载</a:t>
                      </a:r>
                      <a:r>
                        <a:rPr lang="en-US" sz="1100" kern="100">
                          <a:effectLst/>
                        </a:rPr>
                        <a:t>bean class</a:t>
                      </a:r>
                      <a:r>
                        <a:rPr lang="zh-CN" sz="1100" kern="100">
                          <a:effectLst/>
                        </a:rPr>
                        <a:t>的类加载器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 err="1">
                          <a:effectLst/>
                          <a:hlinkClick r:id="rId4"/>
                        </a:rPr>
                        <a:t>实例化bean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24394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 err="1">
                          <a:effectLst/>
                        </a:rPr>
                        <a:t>BeanFactoryAware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声明</a:t>
                      </a:r>
                      <a:r>
                        <a:rPr lang="en-US" sz="1100" kern="100">
                          <a:effectLst/>
                        </a:rPr>
                        <a:t>BeanFactory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2"/>
                        </a:rPr>
                        <a:t>ApplicationContextAware 和 BeanNameAware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24394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BeanNameAware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被声明的</a:t>
                      </a:r>
                      <a:r>
                        <a:rPr lang="en-US" sz="1100" kern="100">
                          <a:effectLst/>
                        </a:rPr>
                        <a:t>bean</a:t>
                      </a:r>
                      <a:r>
                        <a:rPr lang="zh-CN" sz="1100" kern="100">
                          <a:effectLst/>
                        </a:rPr>
                        <a:t>的名称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2"/>
                        </a:rPr>
                        <a:t>ApplicationContextAware 和 BeanNameAware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853819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BootstrapContextAware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资源适配器运行的容器</a:t>
                      </a:r>
                      <a:r>
                        <a:rPr lang="en-US" sz="1100" kern="100">
                          <a:effectLst/>
                        </a:rPr>
                        <a:t>BootstrapContext</a:t>
                      </a:r>
                      <a:r>
                        <a:rPr lang="zh-CN" sz="1100" kern="100">
                          <a:effectLst/>
                        </a:rPr>
                        <a:t>。通常仅在支持</a:t>
                      </a:r>
                      <a:r>
                        <a:rPr lang="en-US" sz="1100" kern="100">
                          <a:effectLst/>
                        </a:rPr>
                        <a:t>JCA</a:t>
                      </a:r>
                      <a:r>
                        <a:rPr lang="zh-CN" sz="1100" kern="100">
                          <a:effectLst/>
                        </a:rPr>
                        <a:t>的</a:t>
                      </a:r>
                      <a:r>
                        <a:rPr lang="en-US" sz="1100" kern="100">
                          <a:effectLst/>
                        </a:rPr>
                        <a:t>ApplicationContext</a:t>
                      </a:r>
                      <a:r>
                        <a:rPr lang="zh-CN" sz="1100" kern="100">
                          <a:effectLst/>
                        </a:rPr>
                        <a:t>中可用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5"/>
                        </a:rPr>
                        <a:t>JCA CCI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365922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LoadTimeWeaverAware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定义编织器用于在加载时处理类定义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6"/>
                        </a:rPr>
                        <a:t>在Spring框架中使用AspectJ加载时织入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365922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NotificationPublisherAware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Spring JMX</a:t>
                      </a:r>
                      <a:r>
                        <a:rPr lang="zh-CN" sz="1100" kern="100">
                          <a:effectLst/>
                        </a:rPr>
                        <a:t>通知发布者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7"/>
                        </a:rPr>
                        <a:t>Notifications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48789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ResourceLoaderAware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配置的加载器可以实现对资源的低级访问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8"/>
                        </a:rPr>
                        <a:t>Resources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853819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ServletConfigAware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当前的</a:t>
                      </a:r>
                      <a:r>
                        <a:rPr lang="en-US" sz="1100" kern="100">
                          <a:effectLst/>
                        </a:rPr>
                        <a:t>ServletConfig</a:t>
                      </a:r>
                      <a:r>
                        <a:rPr lang="zh-CN" sz="1100" kern="100">
                          <a:effectLst/>
                        </a:rPr>
                        <a:t>容器运行。仅在</a:t>
                      </a:r>
                      <a:r>
                        <a:rPr lang="en-US" sz="1100" kern="100">
                          <a:effectLst/>
                        </a:rPr>
                        <a:t>Web</a:t>
                      </a:r>
                      <a:r>
                        <a:rPr lang="zh-CN" sz="1100" kern="100">
                          <a:effectLst/>
                        </a:rPr>
                        <a:t>感知的</a:t>
                      </a:r>
                      <a:r>
                        <a:rPr lang="en-US" sz="1100" kern="100">
                          <a:effectLst/>
                        </a:rPr>
                        <a:t>Spring ApplicationContext</a:t>
                      </a:r>
                      <a:r>
                        <a:rPr lang="zh-CN" sz="1100" kern="100">
                          <a:effectLst/>
                        </a:rPr>
                        <a:t>中有效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9"/>
                        </a:rPr>
                        <a:t>Spring MVC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853819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ServletContextAware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当前的</a:t>
                      </a:r>
                      <a:r>
                        <a:rPr lang="en-US" sz="1100" kern="100">
                          <a:effectLst/>
                        </a:rPr>
                        <a:t>ServletConfig</a:t>
                      </a:r>
                      <a:r>
                        <a:rPr lang="zh-CN" sz="1100" kern="100">
                          <a:effectLst/>
                        </a:rPr>
                        <a:t>容器运行。仅在</a:t>
                      </a:r>
                      <a:r>
                        <a:rPr lang="en-US" sz="1100" kern="100">
                          <a:effectLst/>
                        </a:rPr>
                        <a:t>Web</a:t>
                      </a:r>
                      <a:r>
                        <a:rPr lang="zh-CN" sz="1100" kern="100">
                          <a:effectLst/>
                        </a:rPr>
                        <a:t>感知的</a:t>
                      </a:r>
                      <a:r>
                        <a:rPr lang="en-US" sz="1100" kern="100">
                          <a:effectLst/>
                        </a:rPr>
                        <a:t>Spring ApplicationContext</a:t>
                      </a:r>
                      <a:r>
                        <a:rPr lang="zh-CN" sz="1100" kern="100">
                          <a:effectLst/>
                        </a:rPr>
                        <a:t>中有效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u="sng" kern="100">
                          <a:effectLst/>
                          <a:hlinkClick r:id="rId9"/>
                        </a:rPr>
                        <a:t>Spring MVC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  <a:tr h="487896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MessageSourceAware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用于解析消息的配置策略（支持参数化和国际化）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r>
                        <a:rPr lang="en-US" sz="1100" u="sng" kern="100" err="1">
                          <a:effectLst/>
                          <a:hlinkClick r:id="rId3"/>
                        </a:rPr>
                        <a:t>ApplicationContext的附加功能</a:t>
                      </a:r>
                      <a:endParaRPr lang="zh-CN" sz="11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4433" marR="5443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03848" y="445314"/>
            <a:ext cx="11192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Bean</a:t>
            </a:r>
            <a:r>
              <a:rPr lang="zh-CN" altLang="zh-CN"/>
              <a:t>范围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20250"/>
              </p:ext>
            </p:extLst>
          </p:nvPr>
        </p:nvGraphicFramePr>
        <p:xfrm>
          <a:off x="251520" y="980728"/>
          <a:ext cx="8229600" cy="4635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160"/>
                <a:gridCol w="6789440"/>
              </a:tblGrid>
              <a:tr h="2952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范围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描述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</a:tr>
              <a:tr h="3156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2"/>
                        </a:rPr>
                        <a:t>singleton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（默认）每个</a:t>
                      </a:r>
                      <a:r>
                        <a:rPr lang="en-US" sz="1800" kern="100">
                          <a:effectLst/>
                        </a:rPr>
                        <a:t>Spring IoC</a:t>
                      </a:r>
                      <a:r>
                        <a:rPr lang="zh-CN" sz="1800" kern="100">
                          <a:effectLst/>
                        </a:rPr>
                        <a:t>容器将单个</a:t>
                      </a:r>
                      <a:r>
                        <a:rPr lang="en-US" sz="1800" kern="100">
                          <a:effectLst/>
                        </a:rPr>
                        <a:t>bean</a:t>
                      </a:r>
                      <a:r>
                        <a:rPr lang="zh-CN" sz="1800" kern="100">
                          <a:effectLst/>
                        </a:rPr>
                        <a:t>定义作用于单个对象</a:t>
                      </a:r>
                      <a:r>
                        <a:rPr lang="zh-CN" sz="1800" kern="100" smtClean="0">
                          <a:effectLst/>
                        </a:rPr>
                        <a:t>实例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156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3"/>
                        </a:rPr>
                        <a:t>prototype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将单个</a:t>
                      </a:r>
                      <a:r>
                        <a:rPr lang="en-US" sz="1800" kern="100">
                          <a:effectLst/>
                        </a:rPr>
                        <a:t>bean</a:t>
                      </a:r>
                      <a:r>
                        <a:rPr lang="zh-CN" sz="1800" kern="100">
                          <a:effectLst/>
                        </a:rPr>
                        <a:t>定义作用域创建任何数量的对象</a:t>
                      </a:r>
                      <a:r>
                        <a:rPr lang="zh-CN" sz="1800" kern="100" smtClean="0">
                          <a:effectLst/>
                        </a:rPr>
                        <a:t>实例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5803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4"/>
                        </a:rPr>
                        <a:t>request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将单个</a:t>
                      </a:r>
                      <a:r>
                        <a:rPr lang="en-US" sz="1800" kern="100">
                          <a:effectLst/>
                        </a:rPr>
                        <a:t>bean</a:t>
                      </a:r>
                      <a:r>
                        <a:rPr lang="zh-CN" sz="1800" kern="100">
                          <a:effectLst/>
                        </a:rPr>
                        <a:t>定义作用于一个</a:t>
                      </a:r>
                      <a:r>
                        <a:rPr lang="en-US" sz="1800" kern="100">
                          <a:effectLst/>
                        </a:rPr>
                        <a:t>HTTP</a:t>
                      </a:r>
                      <a:r>
                        <a:rPr lang="zh-CN" sz="1800" kern="100">
                          <a:effectLst/>
                        </a:rPr>
                        <a:t>请求的</a:t>
                      </a:r>
                      <a:r>
                        <a:rPr lang="zh-CN" sz="1800" kern="100" smtClean="0">
                          <a:effectLst/>
                        </a:rPr>
                        <a:t>生命周期</a:t>
                      </a:r>
                      <a:endParaRPr lang="en-US" altLang="zh-CN" sz="1800" kern="100" smtClean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smtClean="0">
                          <a:effectLst/>
                        </a:rPr>
                        <a:t>也就是说，每个</a:t>
                      </a:r>
                      <a:r>
                        <a:rPr lang="en-US" sz="1800" kern="100">
                          <a:effectLst/>
                        </a:rPr>
                        <a:t>HTTP</a:t>
                      </a:r>
                      <a:r>
                        <a:rPr lang="zh-CN" sz="1800" kern="100">
                          <a:effectLst/>
                        </a:rPr>
                        <a:t>请求都有自己的</a:t>
                      </a:r>
                      <a:r>
                        <a:rPr lang="zh-CN" sz="1800" kern="100" smtClean="0">
                          <a:effectLst/>
                        </a:rPr>
                        <a:t>实例</a:t>
                      </a:r>
                      <a:endParaRPr lang="en-US" altLang="zh-CN" sz="1800" kern="100" smtClean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 smtClean="0">
                          <a:effectLst/>
                        </a:rPr>
                        <a:t>这个</a:t>
                      </a:r>
                      <a:r>
                        <a:rPr lang="zh-CN" sz="1800" kern="100">
                          <a:effectLst/>
                        </a:rPr>
                        <a:t>实例是在单个</a:t>
                      </a:r>
                      <a:r>
                        <a:rPr lang="en-US" sz="1800" kern="100">
                          <a:effectLst/>
                        </a:rPr>
                        <a:t>bean</a:t>
                      </a:r>
                      <a:r>
                        <a:rPr lang="zh-CN" sz="1800" kern="100">
                          <a:effectLst/>
                        </a:rPr>
                        <a:t>定义的背后创建</a:t>
                      </a:r>
                      <a:r>
                        <a:rPr lang="zh-CN" sz="1800" kern="100" smtClean="0">
                          <a:effectLst/>
                        </a:rPr>
                        <a:t>的</a:t>
                      </a:r>
                      <a:endParaRPr lang="zh-CN" sz="18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只有在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Web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感知的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Spring </a:t>
                      </a:r>
                      <a:r>
                        <a:rPr lang="en-US" sz="1800" kern="100" err="1">
                          <a:solidFill>
                            <a:srgbClr val="FF0000"/>
                          </a:solidFill>
                          <a:effectLst/>
                        </a:rPr>
                        <a:t>ApplicationContext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的上下文中才</a:t>
                      </a:r>
                      <a:r>
                        <a:rPr lang="zh-CN" sz="1800" kern="100" smtClean="0">
                          <a:solidFill>
                            <a:srgbClr val="FF0000"/>
                          </a:solidFill>
                          <a:effectLst/>
                        </a:rPr>
                        <a:t>有效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4513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5"/>
                        </a:rPr>
                        <a:t>session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定义作用于一</a:t>
                      </a:r>
                      <a:r>
                        <a:rPr 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Session </a:t>
                      </a:r>
                      <a:r>
                        <a:rPr 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生命周期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只有在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Web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感知的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Spring </a:t>
                      </a:r>
                      <a:r>
                        <a:rPr lang="en-US" sz="1800" kern="100" err="1">
                          <a:solidFill>
                            <a:srgbClr val="FF0000"/>
                          </a:solidFill>
                          <a:effectLst/>
                        </a:rPr>
                        <a:t>ApplicationContext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的上下文中才有效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4377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6"/>
                        </a:rPr>
                        <a:t>application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将单个</a:t>
                      </a:r>
                      <a:r>
                        <a:rPr lang="en-US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bean</a:t>
                      </a:r>
                      <a:r>
                        <a:rPr lang="zh-CN" sz="18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定义作用于一</a:t>
                      </a:r>
                      <a:r>
                        <a:rPr 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ServletContext</a:t>
                      </a:r>
                      <a:r>
                        <a:rPr lang="zh-CN" sz="1800" kern="1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的生命周期</a:t>
                      </a:r>
                      <a:endParaRPr lang="zh-CN" sz="18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只有在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Web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感知的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Spring </a:t>
                      </a:r>
                      <a:r>
                        <a:rPr lang="en-US" sz="1800" kern="100" err="1">
                          <a:solidFill>
                            <a:srgbClr val="FF0000"/>
                          </a:solidFill>
                          <a:effectLst/>
                        </a:rPr>
                        <a:t>ApplicationContext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的上下文中才有效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4513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u="sng" kern="100">
                          <a:effectLst/>
                          <a:hlinkClick r:id="rId7"/>
                        </a:rPr>
                        <a:t>websocket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将单个</a:t>
                      </a:r>
                      <a:r>
                        <a:rPr lang="en-US" sz="1800" kern="100">
                          <a:effectLst/>
                        </a:rPr>
                        <a:t>bean</a:t>
                      </a:r>
                      <a:r>
                        <a:rPr lang="zh-CN" sz="1800" kern="100">
                          <a:effectLst/>
                        </a:rPr>
                        <a:t>定义作用于一个</a:t>
                      </a:r>
                      <a:r>
                        <a:rPr lang="en-US" sz="1800" kern="100" err="1">
                          <a:effectLst/>
                        </a:rPr>
                        <a:t>WebSocket</a:t>
                      </a:r>
                      <a:r>
                        <a:rPr lang="zh-CN" sz="1800" kern="100">
                          <a:effectLst/>
                        </a:rPr>
                        <a:t>的</a:t>
                      </a:r>
                      <a:r>
                        <a:rPr lang="zh-CN" sz="1800" kern="100" smtClean="0">
                          <a:effectLst/>
                        </a:rPr>
                        <a:t>生命周期</a:t>
                      </a:r>
                      <a:endParaRPr lang="zh-CN" sz="1800" kern="1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只有在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Web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感知的</a:t>
                      </a:r>
                      <a:r>
                        <a:rPr lang="en-US" sz="1800" kern="100">
                          <a:solidFill>
                            <a:srgbClr val="FF0000"/>
                          </a:solidFill>
                          <a:effectLst/>
                        </a:rPr>
                        <a:t>Spring </a:t>
                      </a:r>
                      <a:r>
                        <a:rPr lang="en-US" sz="1800" kern="100" err="1">
                          <a:solidFill>
                            <a:srgbClr val="FF0000"/>
                          </a:solidFill>
                          <a:effectLst/>
                        </a:rPr>
                        <a:t>ApplicationContext</a:t>
                      </a:r>
                      <a:r>
                        <a:rPr lang="zh-CN" sz="1800" kern="100">
                          <a:solidFill>
                            <a:srgbClr val="FF0000"/>
                          </a:solidFill>
                          <a:effectLst/>
                        </a:rPr>
                        <a:t>的上下文中才有效</a:t>
                      </a:r>
                      <a:endParaRPr lang="zh-CN" sz="1800" kern="100">
                        <a:solidFill>
                          <a:srgbClr val="FF0000"/>
                        </a:solidFill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3938" y="1988840"/>
            <a:ext cx="67083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&lt;</a:t>
            </a:r>
            <a:r>
              <a:rPr lang="en-US" altLang="zh-CN"/>
              <a:t>bean id="</a:t>
            </a:r>
            <a:r>
              <a:rPr lang="en-US" altLang="zh-CN" err="1"/>
              <a:t>accountService</a:t>
            </a:r>
            <a:r>
              <a:rPr lang="en-US" altLang="zh-CN"/>
              <a:t>" class="</a:t>
            </a:r>
            <a:r>
              <a:rPr lang="en-US" altLang="zh-CN" err="1" smtClean="0"/>
              <a:t>com.foo.DefaultAccountService</a:t>
            </a:r>
            <a:r>
              <a:rPr lang="en-US" altLang="zh-CN" smtClean="0"/>
              <a:t>“</a:t>
            </a:r>
          </a:p>
          <a:p>
            <a:r>
              <a:rPr lang="en-US" altLang="zh-CN"/>
              <a:t>&lt;bean id="</a:t>
            </a:r>
            <a:r>
              <a:rPr lang="en-US" altLang="zh-CN" smtClean="0"/>
              <a:t>accountService2" </a:t>
            </a:r>
            <a:r>
              <a:rPr lang="en-US" altLang="zh-CN"/>
              <a:t>class="</a:t>
            </a:r>
            <a:r>
              <a:rPr lang="en-US" altLang="zh-CN" err="1"/>
              <a:t>com.foo.DefaultAccountService</a:t>
            </a:r>
            <a:r>
              <a:rPr lang="en-US" altLang="zh-CN" smtClean="0"/>
              <a:t>"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88641" y="773996"/>
            <a:ext cx="43872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mtClean="0"/>
              <a:t>问题</a:t>
            </a:r>
            <a:r>
              <a:rPr lang="zh-CN" altLang="en-US"/>
              <a:t>：</a:t>
            </a:r>
            <a:r>
              <a:rPr lang="zh-CN" altLang="en-US" smtClean="0"/>
              <a:t>会</a:t>
            </a:r>
            <a:r>
              <a:rPr lang="zh-CN" altLang="en-US"/>
              <a:t>产生几个</a:t>
            </a:r>
            <a:r>
              <a:rPr lang="en-US" altLang="zh-CN"/>
              <a:t>DefaultAccountService</a:t>
            </a:r>
            <a:r>
              <a:rPr lang="zh-CN" altLang="en-US" smtClean="0"/>
              <a:t>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5616" y="459364"/>
            <a:ext cx="643317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/>
              <a:t>生命周期回</a:t>
            </a:r>
            <a:r>
              <a:rPr lang="zh-CN" altLang="zh-CN" smtClean="0"/>
              <a:t>调</a:t>
            </a:r>
            <a:r>
              <a:rPr lang="zh-CN" altLang="en-US" smtClean="0"/>
              <a:t>：</a:t>
            </a:r>
            <a:r>
              <a:rPr lang="zh-CN" altLang="zh-CN"/>
              <a:t>允许</a:t>
            </a:r>
            <a:r>
              <a:rPr lang="en-US" altLang="zh-CN"/>
              <a:t>bean</a:t>
            </a:r>
            <a:r>
              <a:rPr lang="zh-CN" altLang="zh-CN"/>
              <a:t>在初始化和销毁</a:t>
            </a:r>
            <a:r>
              <a:rPr lang="en-US" altLang="zh-CN"/>
              <a:t>​​bean</a:t>
            </a:r>
            <a:r>
              <a:rPr lang="zh-CN" altLang="zh-CN"/>
              <a:t>时执行某些</a:t>
            </a:r>
            <a:r>
              <a:rPr lang="zh-CN" altLang="zh-CN" smtClean="0"/>
              <a:t>操作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7543" y="1412776"/>
            <a:ext cx="785255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mtClean="0"/>
              <a:t>方法</a:t>
            </a:r>
            <a:r>
              <a:rPr lang="en-US" altLang="zh-CN" smtClean="0"/>
              <a:t>1</a:t>
            </a:r>
            <a:r>
              <a:rPr lang="zh-CN" altLang="en-US" smtClean="0"/>
              <a:t>：  实现接口</a:t>
            </a:r>
            <a:endParaRPr lang="en-US" altLang="zh-CN" smtClean="0"/>
          </a:p>
          <a:p>
            <a:r>
              <a:rPr lang="en-US" altLang="zh-CN"/>
              <a:t>	</a:t>
            </a:r>
            <a:r>
              <a:rPr lang="en-US" altLang="zh-CN" smtClean="0"/>
              <a:t>InitializingBean</a:t>
            </a:r>
            <a:r>
              <a:rPr lang="zh-CN" altLang="en-US" smtClean="0"/>
              <a:t>：</a:t>
            </a:r>
            <a:r>
              <a:rPr lang="en-US" altLang="zh-CN" smtClean="0"/>
              <a:t> afterPropertiesSet()</a:t>
            </a:r>
            <a:endParaRPr lang="en-US" altLang="zh-CN"/>
          </a:p>
          <a:p>
            <a:r>
              <a:rPr lang="en-US" altLang="zh-CN" smtClean="0"/>
              <a:t>        	DisposableBean</a:t>
            </a:r>
            <a:r>
              <a:rPr lang="zh-CN" altLang="en-US" smtClean="0"/>
              <a:t>：</a:t>
            </a:r>
            <a:r>
              <a:rPr lang="en-US" altLang="zh-CN" smtClean="0"/>
              <a:t> </a:t>
            </a:r>
            <a:r>
              <a:rPr lang="en-US" altLang="zh-CN"/>
              <a:t>destroy </a:t>
            </a:r>
            <a:r>
              <a:rPr lang="en-US" altLang="zh-CN" smtClean="0"/>
              <a:t>()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543" y="2924944"/>
            <a:ext cx="785255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mtClean="0"/>
              <a:t>方法</a:t>
            </a:r>
            <a:r>
              <a:rPr lang="en-US" altLang="zh-CN" smtClean="0"/>
              <a:t>2</a:t>
            </a:r>
            <a:r>
              <a:rPr lang="zh-CN" altLang="en-US" smtClean="0"/>
              <a:t>：  使用注解</a:t>
            </a:r>
            <a:endParaRPr lang="en-US" altLang="zh-CN" smtClean="0"/>
          </a:p>
          <a:p>
            <a:r>
              <a:rPr lang="en-US" altLang="zh-CN" smtClean="0"/>
              <a:t>	@PostConstruct</a:t>
            </a:r>
            <a:r>
              <a:rPr lang="en-US" altLang="zh-CN"/>
              <a:t> </a:t>
            </a:r>
            <a:r>
              <a:rPr lang="en-US" altLang="zh-CN" smtClean="0"/>
              <a:t> </a:t>
            </a:r>
          </a:p>
          <a:p>
            <a:r>
              <a:rPr lang="en-US" altLang="zh-CN" smtClean="0"/>
              <a:t>	@PreDestroy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543" y="4388911"/>
            <a:ext cx="78525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mtClean="0"/>
              <a:t>方法</a:t>
            </a:r>
            <a:r>
              <a:rPr lang="en-US" altLang="zh-CN" smtClean="0"/>
              <a:t>3</a:t>
            </a:r>
            <a:r>
              <a:rPr lang="zh-CN" altLang="en-US" smtClean="0"/>
              <a:t>：使用</a:t>
            </a:r>
            <a:r>
              <a:rPr lang="en-US" altLang="zh-CN" smtClean="0"/>
              <a:t>xml</a:t>
            </a:r>
          </a:p>
          <a:p>
            <a:r>
              <a:rPr lang="en-US" altLang="zh-CN" smtClean="0"/>
              <a:t>	&lt;bean </a:t>
            </a:r>
            <a:r>
              <a:rPr lang="en-US" altLang="zh-CN"/>
              <a:t>id=</a:t>
            </a:r>
            <a:r>
              <a:rPr lang="en-US" altLang="zh-CN" i="1"/>
              <a:t>"user2" class="com.lesson1.User" scope="singleton" </a:t>
            </a:r>
            <a:endParaRPr lang="en-US" altLang="zh-CN" i="1" smtClean="0"/>
          </a:p>
          <a:p>
            <a:r>
              <a:rPr lang="en-US" altLang="zh-CN" i="1"/>
              <a:t>	</a:t>
            </a:r>
            <a:r>
              <a:rPr lang="en-US" altLang="zh-CN" i="1" smtClean="0"/>
              <a:t>	init-method</a:t>
            </a:r>
            <a:r>
              <a:rPr lang="en-US" altLang="zh-CN" i="1"/>
              <a:t>="</a:t>
            </a:r>
            <a:r>
              <a:rPr lang="en-US" altLang="zh-CN" i="1" err="1"/>
              <a:t>int</a:t>
            </a:r>
            <a:r>
              <a:rPr lang="en-US" altLang="zh-CN" i="1"/>
              <a:t>" </a:t>
            </a:r>
            <a:endParaRPr lang="en-US" altLang="zh-CN" i="1" smtClean="0"/>
          </a:p>
          <a:p>
            <a:r>
              <a:rPr lang="en-US" altLang="zh-CN" i="1"/>
              <a:t>	</a:t>
            </a:r>
            <a:r>
              <a:rPr lang="en-US" altLang="zh-CN" i="1" smtClean="0"/>
              <a:t>	destroy-method</a:t>
            </a:r>
            <a:r>
              <a:rPr lang="en-US" altLang="zh-CN" i="1"/>
              <a:t>="destroy"&gt;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01358" y="1080899"/>
            <a:ext cx="7133171" cy="90794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&lt;beans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default-init-method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=“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init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”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 </a:t>
            </a:r>
            <a:r>
              <a:rPr lang="en-US" altLang="zh-CN" sz="1400">
                <a:solidFill>
                  <a:srgbClr val="00008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default-destroy-method</a:t>
            </a:r>
            <a:r>
              <a:rPr lang="en-US" altLang="zh-CN" sz="1400" smtClean="0"/>
              <a:t>=“</a:t>
            </a:r>
            <a:r>
              <a:rPr lang="en-US" altLang="zh-CN" sz="1400" smtClean="0">
                <a:solidFill>
                  <a:srgbClr val="FF0000"/>
                </a:solidFill>
              </a:rPr>
              <a:t>destroy</a:t>
            </a:r>
            <a:r>
              <a:rPr lang="en-US" altLang="zh-CN" sz="1400" smtClean="0"/>
              <a:t>”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&lt;bean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id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err="1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blogService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err="1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com.foo.DefaultBlogService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&gt;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&lt;property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name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err="1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blogDao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ref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=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err="1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blogDao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/&gt;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</a:t>
            </a:r>
            <a:r>
              <a:rPr kumimoji="0" lang="en-US" altLang="zh-CN" sz="1400" b="0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&lt;/bean&gt;&lt;/beans&gt;</a:t>
            </a:r>
            <a:endParaRPr kumimoji="0" lang="en-US" altLang="zh-CN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2636912"/>
            <a:ext cx="72008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mtClean="0"/>
              <a:t>如果</a:t>
            </a:r>
            <a:r>
              <a:rPr lang="en-US" altLang="zh-CN" smtClean="0"/>
              <a:t>&lt;</a:t>
            </a:r>
            <a:r>
              <a:rPr lang="en-US" altLang="zh-CN"/>
              <a:t>beans</a:t>
            </a:r>
            <a:r>
              <a:rPr lang="en-US" altLang="zh-CN" smtClean="0"/>
              <a:t>/&gt;</a:t>
            </a:r>
            <a:r>
              <a:rPr lang="zh-CN" altLang="en-US" smtClean="0"/>
              <a:t>配置了</a:t>
            </a:r>
            <a:r>
              <a:rPr lang="en-US" altLang="zh-CN" smtClean="0">
                <a:solidFill>
                  <a:srgbClr val="00008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default-init-method</a:t>
            </a:r>
            <a:r>
              <a:rPr lang="zh-CN" altLang="en-US" smtClean="0"/>
              <a:t>或</a:t>
            </a:r>
            <a:r>
              <a:rPr lang="en-US" altLang="zh-CN">
                <a:solidFill>
                  <a:srgbClr val="000080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default-destroy-method</a:t>
            </a:r>
            <a:r>
              <a:rPr lang="zh-CN" altLang="zh-CN" smtClean="0"/>
              <a:t>属性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则</a:t>
            </a:r>
            <a:r>
              <a:rPr lang="en-US" altLang="zh-CN" smtClean="0"/>
              <a:t>Spring </a:t>
            </a:r>
            <a:r>
              <a:rPr lang="en-US" altLang="zh-CN"/>
              <a:t>IoC</a:t>
            </a:r>
            <a:r>
              <a:rPr lang="zh-CN" altLang="zh-CN"/>
              <a:t>容器识别出一个名为</a:t>
            </a:r>
            <a:r>
              <a:rPr lang="en-US" altLang="zh-CN" err="1"/>
              <a:t>init</a:t>
            </a:r>
            <a:r>
              <a:rPr lang="zh-CN" altLang="zh-CN"/>
              <a:t>的</a:t>
            </a:r>
            <a:r>
              <a:rPr lang="en-US" altLang="zh-CN"/>
              <a:t>bean</a:t>
            </a:r>
            <a:r>
              <a:rPr lang="zh-CN" altLang="zh-CN"/>
              <a:t>方法作为初始化方法回调。当一个</a:t>
            </a:r>
            <a:r>
              <a:rPr lang="en-US" altLang="zh-CN"/>
              <a:t>bean</a:t>
            </a:r>
            <a:r>
              <a:rPr lang="zh-CN" altLang="zh-CN"/>
              <a:t>被创建和组装时，如果</a:t>
            </a:r>
            <a:r>
              <a:rPr lang="en-US" altLang="zh-CN"/>
              <a:t>bean</a:t>
            </a:r>
            <a:r>
              <a:rPr lang="zh-CN" altLang="zh-CN"/>
              <a:t>类有这样一个方法，它会在适当的时候被调用。</a:t>
            </a:r>
            <a:r>
              <a:rPr lang="en-US" altLang="zh-CN"/>
              <a:t> 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对</a:t>
            </a:r>
            <a:r>
              <a:rPr lang="en-US" altLang="zh-CN" smtClean="0"/>
              <a:t>destroy</a:t>
            </a:r>
            <a:r>
              <a:rPr lang="zh-CN" altLang="en-US" smtClean="0"/>
              <a:t>方法，同理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7544" y="5589240"/>
            <a:ext cx="72008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mtClean="0"/>
              <a:t>可以</a:t>
            </a:r>
            <a:r>
              <a:rPr lang="zh-CN" altLang="zh-CN"/>
              <a:t>通过</a:t>
            </a:r>
            <a:r>
              <a:rPr lang="en-US" altLang="zh-CN"/>
              <a:t>&lt;bean/&gt;</a:t>
            </a:r>
            <a:r>
              <a:rPr lang="zh-CN" altLang="zh-CN"/>
              <a:t>使用的</a:t>
            </a:r>
            <a:r>
              <a:rPr lang="en-US" altLang="zh-CN" err="1"/>
              <a:t>init</a:t>
            </a:r>
            <a:r>
              <a:rPr lang="en-US" altLang="zh-CN"/>
              <a:t>-method</a:t>
            </a:r>
            <a:r>
              <a:rPr lang="zh-CN" altLang="zh-CN"/>
              <a:t>和</a:t>
            </a:r>
            <a:r>
              <a:rPr lang="en-US" altLang="zh-CN"/>
              <a:t>destroy-method</a:t>
            </a:r>
            <a:r>
              <a:rPr lang="zh-CN" altLang="zh-CN"/>
              <a:t>属性指定方法名称（即</a:t>
            </a:r>
            <a:r>
              <a:rPr lang="en-US" altLang="zh-CN" smtClean="0"/>
              <a:t>XML</a:t>
            </a:r>
            <a:r>
              <a:rPr lang="zh-CN" altLang="zh-CN" smtClean="0"/>
              <a:t>）</a:t>
            </a:r>
            <a:r>
              <a:rPr lang="zh-CN" altLang="zh-CN"/>
              <a:t>来</a:t>
            </a:r>
            <a:r>
              <a:rPr lang="zh-CN" altLang="zh-CN" smtClean="0"/>
              <a:t>覆盖</a:t>
            </a:r>
            <a:r>
              <a:rPr lang="en-US" altLang="zh-CN" smtClean="0"/>
              <a:t>&lt;beans/&gt;</a:t>
            </a:r>
            <a:r>
              <a:rPr lang="zh-CN" altLang="en-US" smtClean="0"/>
              <a:t>的配置值</a:t>
            </a:r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99792" y="323364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容器的全局配置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Expert One-on-One J2EE Development without EJ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24"/>
            <a:ext cx="2252784" cy="28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5776" y="458959"/>
            <a:ext cx="277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Rod </a:t>
            </a:r>
            <a:r>
              <a:rPr lang="en-US" altLang="zh-CN" smtClean="0"/>
              <a:t>Johnson | </a:t>
            </a:r>
            <a:r>
              <a:rPr lang="zh-CN" altLang="en-US" smtClean="0"/>
              <a:t>澳大利亚人</a:t>
            </a:r>
            <a:endParaRPr lang="zh-CN" altLang="en-US"/>
          </a:p>
        </p:txBody>
      </p:sp>
      <p:sp>
        <p:nvSpPr>
          <p:cNvPr id="5" name="AutoShape 6" descr="“spring framework architecture”的图片搜索结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074361"/>
            <a:ext cx="4999488" cy="374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55776" y="1268760"/>
            <a:ext cx="359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IOC</a:t>
            </a:r>
            <a:r>
              <a:rPr lang="zh-CN" altLang="en-US" smtClean="0"/>
              <a:t>：使用轻量级容器代替</a:t>
            </a:r>
            <a:r>
              <a:rPr lang="en-US" altLang="zh-CN" err="1" smtClean="0"/>
              <a:t>EJB</a:t>
            </a:r>
            <a:r>
              <a:rPr lang="zh-CN" altLang="en-US" smtClean="0"/>
              <a:t>容器</a:t>
            </a:r>
            <a:endParaRPr lang="en-US" altLang="zh-CN" smtClean="0"/>
          </a:p>
          <a:p>
            <a:r>
              <a:rPr lang="en-US" altLang="zh-CN" err="1" smtClean="0"/>
              <a:t>AOP</a:t>
            </a:r>
            <a:r>
              <a:rPr lang="zh-CN" altLang="en-US" smtClean="0"/>
              <a:t>：完成事务、持久化等功能</a:t>
            </a:r>
            <a:endParaRPr lang="zh-CN" altLang="en-US"/>
          </a:p>
        </p:txBody>
      </p:sp>
      <p:sp>
        <p:nvSpPr>
          <p:cNvPr id="8" name="AutoShape 9" descr="“spring  生态”的图片搜索结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516871"/>
            <a:ext cx="4464496" cy="39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0192" y="205155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Spring</a:t>
            </a:r>
            <a:r>
              <a:rPr lang="zh-CN" altLang="en-US" smtClean="0"/>
              <a:t>生态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641627"/>
            <a:ext cx="698477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/>
              <a:t>如果为</a:t>
            </a:r>
            <a:r>
              <a:rPr lang="en-US" altLang="zh-CN"/>
              <a:t>bean</a:t>
            </a:r>
            <a:r>
              <a:rPr lang="zh-CN" altLang="zh-CN"/>
              <a:t>配置了多个生命周期机制，并且每个机制都配置了不同的方法名称，那么每个配置的方法都按照下面列出的顺序执行</a:t>
            </a:r>
            <a:r>
              <a:rPr lang="zh-CN" altLang="zh-CN" smtClean="0"/>
              <a:t>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zh-CN" smtClean="0"/>
              <a:t>但是</a:t>
            </a:r>
            <a:r>
              <a:rPr lang="zh-CN" altLang="zh-CN"/>
              <a:t>，如果为这些生命周期机制中的多个生命周期机制配置了相同的方法</a:t>
            </a:r>
            <a:r>
              <a:rPr lang="zh-CN" altLang="zh-CN" smtClean="0"/>
              <a:t>名称</a:t>
            </a:r>
            <a:r>
              <a:rPr lang="zh-CN" altLang="en-US" smtClean="0"/>
              <a:t>，</a:t>
            </a:r>
            <a:r>
              <a:rPr lang="zh-CN" altLang="zh-CN" smtClean="0"/>
              <a:t>例如</a:t>
            </a:r>
            <a:r>
              <a:rPr lang="zh-CN" altLang="zh-CN"/>
              <a:t>初始化方法的</a:t>
            </a:r>
            <a:r>
              <a:rPr lang="en-US" altLang="zh-CN" smtClean="0"/>
              <a:t>init()</a:t>
            </a:r>
            <a:r>
              <a:rPr lang="zh-CN" altLang="zh-CN" smtClean="0"/>
              <a:t>，</a:t>
            </a:r>
            <a:r>
              <a:rPr lang="zh-CN" altLang="zh-CN"/>
              <a:t>则该方法将执行一</a:t>
            </a:r>
            <a:r>
              <a:rPr lang="zh-CN" altLang="zh-CN" smtClean="0"/>
              <a:t>次</a:t>
            </a:r>
            <a:endParaRPr lang="zh-CN" altLang="zh-CN"/>
          </a:p>
        </p:txBody>
      </p:sp>
      <p:sp>
        <p:nvSpPr>
          <p:cNvPr id="3" name="矩形 2"/>
          <p:cNvSpPr/>
          <p:nvPr/>
        </p:nvSpPr>
        <p:spPr>
          <a:xfrm>
            <a:off x="539552" y="2996952"/>
            <a:ext cx="295232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err="1"/>
              <a:t>init</a:t>
            </a:r>
            <a:r>
              <a:rPr lang="zh-CN" altLang="zh-CN" smtClean="0"/>
              <a:t>方法</a:t>
            </a:r>
            <a:r>
              <a:rPr lang="zh-CN" altLang="en-US" smtClean="0"/>
              <a:t>被调用</a:t>
            </a:r>
            <a:r>
              <a:rPr lang="zh-CN" altLang="zh-CN" smtClean="0"/>
              <a:t>的顺序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zh-CN" smtClean="0"/>
              <a:t>）</a:t>
            </a:r>
            <a:r>
              <a:rPr lang="en-US" altLang="zh-CN" smtClean="0"/>
              <a:t>@PostConstruct</a:t>
            </a:r>
            <a:r>
              <a:rPr lang="en-US" altLang="zh-CN"/>
              <a:t> </a:t>
            </a:r>
            <a:br>
              <a:rPr lang="en-US" altLang="zh-CN"/>
            </a:br>
            <a:r>
              <a:rPr lang="en-US" altLang="zh-CN"/>
              <a:t>2</a:t>
            </a:r>
            <a:r>
              <a:rPr lang="zh-CN" altLang="zh-CN" smtClean="0"/>
              <a:t>）</a:t>
            </a:r>
            <a:r>
              <a:rPr lang="en-US" altLang="zh-CN" smtClean="0"/>
              <a:t>InitializingBean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3</a:t>
            </a:r>
            <a:r>
              <a:rPr lang="zh-CN" altLang="zh-CN" smtClean="0"/>
              <a:t>）</a:t>
            </a:r>
            <a:r>
              <a:rPr lang="en-US" altLang="zh-CN" smtClean="0"/>
              <a:t>xml</a:t>
            </a:r>
            <a:r>
              <a:rPr lang="zh-CN" altLang="en-US"/>
              <a:t>中</a:t>
            </a:r>
            <a:r>
              <a:rPr lang="en-US" altLang="zh-CN"/>
              <a:t>init-method</a:t>
            </a:r>
            <a:r>
              <a:rPr lang="zh-CN" altLang="en-US" smtClean="0"/>
              <a:t>属性</a:t>
            </a:r>
            <a:endParaRPr lang="zh-CN" altLang="zh-CN"/>
          </a:p>
        </p:txBody>
      </p:sp>
      <p:sp>
        <p:nvSpPr>
          <p:cNvPr id="4" name="矩形 3"/>
          <p:cNvSpPr/>
          <p:nvPr/>
        </p:nvSpPr>
        <p:spPr>
          <a:xfrm>
            <a:off x="4499992" y="2968303"/>
            <a:ext cx="395269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Destroy</a:t>
            </a:r>
            <a:r>
              <a:rPr lang="zh-CN" altLang="zh-CN"/>
              <a:t>方法</a:t>
            </a:r>
            <a:r>
              <a:rPr lang="zh-CN" altLang="en-US"/>
              <a:t>被调用的</a:t>
            </a:r>
            <a:r>
              <a:rPr lang="zh-CN" altLang="zh-CN"/>
              <a:t>顺序：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1</a:t>
            </a:r>
            <a:r>
              <a:rPr lang="zh-CN" altLang="zh-CN" smtClean="0"/>
              <a:t>）</a:t>
            </a:r>
            <a:r>
              <a:rPr lang="en-US" altLang="zh-CN" smtClean="0"/>
              <a:t>@PreDestroy</a:t>
            </a:r>
            <a:r>
              <a:rPr lang="en-US" altLang="zh-CN"/>
              <a:t> </a:t>
            </a:r>
            <a:br>
              <a:rPr lang="en-US" altLang="zh-CN"/>
            </a:br>
            <a:r>
              <a:rPr lang="en-US" altLang="zh-CN"/>
              <a:t>2</a:t>
            </a:r>
            <a:r>
              <a:rPr lang="zh-CN" altLang="zh-CN" smtClean="0"/>
              <a:t>）</a:t>
            </a:r>
            <a:r>
              <a:rPr lang="en-US" altLang="zh-CN" smtClean="0"/>
              <a:t>DisposableBean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3</a:t>
            </a:r>
            <a:r>
              <a:rPr lang="zh-CN" altLang="zh-CN" smtClean="0"/>
              <a:t>）</a:t>
            </a:r>
            <a:r>
              <a:rPr lang="en-US" altLang="zh-CN"/>
              <a:t>xml</a:t>
            </a:r>
            <a:r>
              <a:rPr lang="zh-CN" altLang="en-US" smtClean="0"/>
              <a:t>中</a:t>
            </a:r>
            <a:r>
              <a:rPr lang="en-US" altLang="zh-CN" smtClean="0"/>
              <a:t>destroy-method</a:t>
            </a:r>
            <a:r>
              <a:rPr lang="zh-CN" altLang="en-US"/>
              <a:t>属性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91680" y="383556"/>
            <a:ext cx="48245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/>
              <a:t>容器扩展</a:t>
            </a:r>
            <a:r>
              <a:rPr lang="zh-CN" altLang="zh-CN" smtClean="0"/>
              <a:t>点</a:t>
            </a:r>
            <a:r>
              <a:rPr lang="en-US" altLang="zh-CN" smtClean="0"/>
              <a:t>1</a:t>
            </a:r>
            <a:r>
              <a:rPr lang="zh-CN" altLang="en-US" smtClean="0"/>
              <a:t>：</a:t>
            </a:r>
            <a:r>
              <a:rPr lang="zh-CN" altLang="zh-CN"/>
              <a:t>使用</a:t>
            </a:r>
            <a:r>
              <a:rPr lang="en-US" altLang="zh-CN"/>
              <a:t>BeanPostProcessor</a:t>
            </a:r>
            <a:r>
              <a:rPr lang="zh-CN" altLang="zh-CN"/>
              <a:t>定制</a:t>
            </a:r>
            <a:r>
              <a:rPr lang="en-US" altLang="zh-CN" smtClean="0"/>
              <a:t>bean</a:t>
            </a:r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05680"/>
            <a:ext cx="8100392" cy="268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5700"/>
            <a:ext cx="46767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58555" y="4094032"/>
            <a:ext cx="393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不需要</a:t>
            </a:r>
            <a:r>
              <a:rPr lang="en-US" altLang="zh-CN" sz="1400" smtClean="0"/>
              <a:t>bean id</a:t>
            </a:r>
            <a:r>
              <a:rPr lang="zh-CN" altLang="en-US" sz="1400" smtClean="0"/>
              <a:t>属性，因为你不会引用该类的</a:t>
            </a:r>
            <a:endParaRPr lang="zh-CN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82973" y="4962378"/>
            <a:ext cx="624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这个拓展点非常有用！</a:t>
            </a:r>
            <a:r>
              <a:rPr lang="zh-CN" altLang="en-US" sz="1600"/>
              <a:t>可以完成很多功能</a:t>
            </a:r>
          </a:p>
          <a:p>
            <a:endParaRPr lang="en-US" altLang="zh-CN" sz="1600" smtClean="0"/>
          </a:p>
          <a:p>
            <a:r>
              <a:rPr lang="zh-CN" altLang="en-US" sz="1600" smtClean="0"/>
              <a:t>用户系统中加载数据库参数到类的属性上，就是使用该拓展点</a:t>
            </a:r>
            <a:endParaRPr lang="en-US" altLang="zh-CN" sz="1600" smtClean="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1121" y="116632"/>
            <a:ext cx="788203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zh-CN"/>
              <a:t>容器扩展</a:t>
            </a:r>
            <a:r>
              <a:rPr lang="zh-CN" altLang="zh-CN" smtClean="0"/>
              <a:t>点</a:t>
            </a:r>
            <a:r>
              <a:rPr lang="en-US" altLang="zh-CN" smtClean="0"/>
              <a:t>2</a:t>
            </a:r>
            <a:endParaRPr lang="en-US" altLang="zh-CN"/>
          </a:p>
          <a:p>
            <a:r>
              <a:rPr lang="en-US" altLang="zh-CN" smtClean="0"/>
              <a:t> PropertyPlaceholderConfigurer</a:t>
            </a:r>
            <a:r>
              <a:rPr lang="zh-CN" altLang="en-US" smtClean="0"/>
              <a:t>：从</a:t>
            </a:r>
            <a:r>
              <a:rPr lang="zh-CN" altLang="zh-CN"/>
              <a:t>外部文件</a:t>
            </a:r>
            <a:r>
              <a:rPr lang="zh-CN" altLang="en-US"/>
              <a:t>以占位符的方式读取属性</a:t>
            </a:r>
            <a:r>
              <a:rPr lang="zh-CN" altLang="en-US" smtClean="0"/>
              <a:t>值</a:t>
            </a:r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4961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96408" y="2132856"/>
            <a:ext cx="127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/>
              <a:t>user.properties</a:t>
            </a:r>
            <a:endParaRPr lang="zh-CN" altLang="en-US" sz="120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23" y="2553356"/>
            <a:ext cx="13430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64579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8" y="4221088"/>
            <a:ext cx="63055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496" y="238140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----------------------------------------------------------------------------------------------------</a:t>
            </a:r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5661248"/>
            <a:ext cx="87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Q</a:t>
            </a:r>
            <a:r>
              <a:rPr lang="zh-CN" altLang="en-US" smtClean="0"/>
              <a:t>：</a:t>
            </a:r>
            <a:r>
              <a:rPr lang="en-US" altLang="zh-CN"/>
              <a:t>location=</a:t>
            </a:r>
            <a:r>
              <a:rPr lang="en-US" altLang="zh-CN" i="1"/>
              <a:t>"</a:t>
            </a:r>
            <a:r>
              <a:rPr lang="en-US" altLang="zh-CN" i="1">
                <a:solidFill>
                  <a:srgbClr val="FF0000"/>
                </a:solidFill>
              </a:rPr>
              <a:t>classpath*</a:t>
            </a:r>
            <a:r>
              <a:rPr lang="en-US" altLang="zh-CN" i="1"/>
              <a:t>:</a:t>
            </a:r>
            <a:r>
              <a:rPr lang="en-US" altLang="zh-CN" i="1" smtClean="0"/>
              <a:t>user.properties“  vs   </a:t>
            </a:r>
            <a:r>
              <a:rPr lang="en-US" altLang="zh-CN"/>
              <a:t>location=</a:t>
            </a:r>
            <a:r>
              <a:rPr lang="en-US" altLang="zh-CN" i="1"/>
              <a:t>"</a:t>
            </a:r>
            <a:r>
              <a:rPr lang="en-US" altLang="zh-CN" i="1" smtClean="0">
                <a:solidFill>
                  <a:srgbClr val="FF0000"/>
                </a:solidFill>
              </a:rPr>
              <a:t>classpath</a:t>
            </a:r>
            <a:r>
              <a:rPr lang="en-US" altLang="zh-CN" i="1" smtClean="0"/>
              <a:t>:user.properties</a:t>
            </a:r>
            <a:r>
              <a:rPr lang="en-US" altLang="zh-CN" i="1"/>
              <a:t>"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1121" y="6156385"/>
            <a:ext cx="7951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hlinkClick r:id="rId6"/>
              </a:rPr>
              <a:t>https://</a:t>
            </a:r>
            <a:r>
              <a:rPr lang="en-US" altLang="zh-CN" sz="1200" smtClean="0">
                <a:hlinkClick r:id="rId6"/>
              </a:rPr>
              <a:t>blog.csdn.net/kkdelta/article/details/5507799</a:t>
            </a:r>
            <a:endParaRPr lang="en-US" altLang="zh-CN" sz="1200" smtClean="0"/>
          </a:p>
          <a:p>
            <a:r>
              <a:rPr lang="en-US" altLang="zh-CN" sz="1200">
                <a:hlinkClick r:id="rId7"/>
              </a:rPr>
              <a:t>https://</a:t>
            </a:r>
            <a:r>
              <a:rPr lang="en-US" altLang="zh-CN" sz="1200" smtClean="0">
                <a:hlinkClick r:id="rId7"/>
              </a:rPr>
              <a:t>stackoverflow.com/questions/3294423/spring-classpath-prefix-difference</a:t>
            </a:r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9020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556792"/>
            <a:ext cx="56166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zh-CN"/>
              <a:t>容器扩展</a:t>
            </a:r>
            <a:r>
              <a:rPr lang="zh-CN" altLang="zh-CN" smtClean="0"/>
              <a:t>点</a:t>
            </a:r>
            <a:r>
              <a:rPr lang="en-US" altLang="zh-CN" smtClean="0"/>
              <a:t>3</a:t>
            </a:r>
            <a:r>
              <a:rPr lang="zh-CN" altLang="en-US" smtClean="0"/>
              <a:t>：</a:t>
            </a:r>
            <a:r>
              <a:rPr lang="en-US" altLang="zh-CN"/>
              <a:t>FactoryBean</a:t>
            </a:r>
            <a:r>
              <a:rPr lang="zh-CN" altLang="en-US"/>
              <a:t>接口，前面</a:t>
            </a:r>
            <a:r>
              <a:rPr lang="zh-CN" altLang="en-US" smtClean="0"/>
              <a:t>已经介绍过了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7624" y="3140967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前面都是基于</a:t>
            </a:r>
            <a:r>
              <a:rPr lang="en-US" altLang="zh-CN" smtClean="0"/>
              <a:t>xml</a:t>
            </a:r>
            <a:r>
              <a:rPr lang="zh-CN" altLang="en-US" smtClean="0"/>
              <a:t>配置，比较繁琐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Spring 2.5</a:t>
            </a:r>
            <a:r>
              <a:rPr lang="zh-CN" altLang="en-US" smtClean="0"/>
              <a:t>版本引入了注解配置，下面介绍基于注解的配置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10233"/>
            <a:ext cx="65532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3688" y="272273"/>
            <a:ext cx="39604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要想使用注解，需要先在</a:t>
            </a:r>
            <a:r>
              <a:rPr lang="en-US" altLang="zh-CN" smtClean="0"/>
              <a:t>xml</a:t>
            </a:r>
            <a:r>
              <a:rPr lang="zh-CN" altLang="en-US" smtClean="0"/>
              <a:t>中配置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3645024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Q</a:t>
            </a:r>
            <a:r>
              <a:rPr lang="zh-CN" altLang="en-US" smtClean="0"/>
              <a:t>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、上述配置是否正确？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</a:t>
            </a:r>
            <a:r>
              <a:rPr lang="en-US" altLang="zh-CN" smtClean="0"/>
              <a:t>context:annotation-config</a:t>
            </a:r>
            <a:r>
              <a:rPr lang="zh-CN" altLang="en-US" smtClean="0"/>
              <a:t>和</a:t>
            </a:r>
            <a:r>
              <a:rPr lang="en-US" altLang="zh-CN" smtClean="0"/>
              <a:t>context:component-scan</a:t>
            </a:r>
            <a:r>
              <a:rPr lang="zh-CN" altLang="en-US" smtClean="0"/>
              <a:t>有什么关系？区别在哪里？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2061" y="4708355"/>
            <a:ext cx="7560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u="sng">
                <a:hlinkClick r:id="rId3"/>
              </a:rPr>
              <a:t>http://</a:t>
            </a:r>
            <a:r>
              <a:rPr lang="en-US" altLang="zh-CN" sz="1400" u="sng" smtClean="0">
                <a:hlinkClick r:id="rId3"/>
              </a:rPr>
              <a:t>blog.51cto.com/mushiqianmeng/723880</a:t>
            </a:r>
            <a:endParaRPr lang="en-US" altLang="zh-CN" sz="1400" u="sng" smtClean="0"/>
          </a:p>
          <a:p>
            <a:endParaRPr lang="zh-CN" altLang="zh-CN" sz="1400"/>
          </a:p>
          <a:p>
            <a:r>
              <a:rPr lang="en-US" altLang="zh-CN" sz="1400" u="sng">
                <a:hlinkClick r:id="rId4"/>
              </a:rPr>
              <a:t>https://stackoverflow.com/questions/7414794/difference-between-contextannotation-config-vs-contextcomponent-scan</a:t>
            </a:r>
            <a:endParaRPr lang="zh-CN" altLang="zh-CN" sz="140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70443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Spring</a:t>
            </a:r>
            <a:r>
              <a:rPr lang="zh-CN" altLang="en-US" smtClean="0"/>
              <a:t>注解大全：</a:t>
            </a:r>
            <a:r>
              <a:rPr lang="en-US" altLang="zh-CN">
                <a:hlinkClick r:id="rId2"/>
              </a:rPr>
              <a:t>https://springframework.guru/spring-framework-annotations</a:t>
            </a:r>
            <a:r>
              <a:rPr lang="en-US" altLang="zh-CN" smtClean="0">
                <a:hlinkClick r:id="rId2"/>
              </a:rPr>
              <a:t>/</a:t>
            </a:r>
            <a:endParaRPr lang="en-US" altLang="zh-CN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831213"/>
              </p:ext>
            </p:extLst>
          </p:nvPr>
        </p:nvGraphicFramePr>
        <p:xfrm>
          <a:off x="611560" y="836712"/>
          <a:ext cx="8064896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022"/>
                <a:gridCol w="6067874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常用注解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解释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Spring </a:t>
                      </a:r>
                      <a:r>
                        <a:rPr lang="zh-CN" altLang="en-US" smtClean="0"/>
                        <a:t>组件扫描和</a:t>
                      </a:r>
                      <a:r>
                        <a:rPr lang="en-US" altLang="zh-CN" smtClean="0"/>
                        <a:t>bean</a:t>
                      </a:r>
                      <a:r>
                        <a:rPr lang="zh-CN" altLang="en-US" smtClean="0"/>
                        <a:t>自动发现的元注解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web</a:t>
                      </a:r>
                      <a:r>
                        <a:rPr lang="zh-CN" altLang="en-US" smtClean="0"/>
                        <a:t>层注解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service</a:t>
                      </a:r>
                      <a:r>
                        <a:rPr lang="zh-CN" altLang="en-US" smtClean="0"/>
                        <a:t>层注解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数据库层注解，该注解会把数据库异常装换为</a:t>
                      </a:r>
                      <a:r>
                        <a:rPr lang="en-US" altLang="zh-CN" smtClean="0"/>
                        <a:t>Spring</a:t>
                      </a:r>
                      <a:r>
                        <a:rPr lang="zh-CN" altLang="en-US" smtClean="0"/>
                        <a:t>异常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>
                          <a:solidFill>
                            <a:srgbClr val="FF0000"/>
                          </a:solidFill>
                        </a:rPr>
                        <a:t>@Autowired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自动装配（使用特别频繁）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注入值不能为空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相当于</a:t>
                      </a:r>
                      <a:r>
                        <a:rPr lang="en-US" altLang="zh-CN" smtClean="0"/>
                        <a:t>&lt;beans /&gt;</a:t>
                      </a:r>
                      <a:r>
                        <a:rPr lang="zh-CN" altLang="en-US" smtClean="0"/>
                        <a:t>标签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@Bean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相当于</a:t>
                      </a:r>
                      <a:r>
                        <a:rPr lang="en-US" altLang="zh-CN" smtClean="0"/>
                        <a:t>&lt;bean /&gt;</a:t>
                      </a:r>
                      <a:r>
                        <a:rPr lang="zh-CN" altLang="en-US" smtClean="0"/>
                        <a:t>标签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@Qualifier</a:t>
                      </a:r>
                      <a:endParaRPr lang="en-US" altLang="zh-CN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查找指定的</a:t>
                      </a:r>
                      <a:r>
                        <a:rPr lang="en-US" altLang="zh-CN" smtClean="0"/>
                        <a:t>id</a:t>
                      </a:r>
                      <a:r>
                        <a:rPr lang="zh-CN" altLang="en-US" smtClean="0"/>
                        <a:t>的</a:t>
                      </a:r>
                      <a:r>
                        <a:rPr lang="en-US" altLang="zh-CN" smtClean="0"/>
                        <a:t>bean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@PostConstruct</a:t>
                      </a:r>
                      <a:endParaRPr lang="en-US" altLang="zh-CN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初始化回调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@PreDestroy</a:t>
                      </a:r>
                      <a:endParaRPr lang="en-US" altLang="zh-CN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销毁前回调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................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................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11560" y="5796255"/>
            <a:ext cx="78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注意：自己定义的注解的规范，只有自己才能解析，别人不能解析</a:t>
            </a:r>
            <a:endParaRPr lang="zh-CN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827584" y="6293838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/>
              <a:t>经典例子</a:t>
            </a:r>
            <a:r>
              <a:rPr lang="en-US" altLang="zh-CN" sz="1600" smtClean="0"/>
              <a:t>..........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0" y="3284984"/>
            <a:ext cx="7905784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3" y="182885"/>
            <a:ext cx="6505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96336" y="98232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错误用法</a:t>
            </a:r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 rot="10800000">
            <a:off x="6876256" y="1121267"/>
            <a:ext cx="72008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76728" y="377974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正确</a:t>
            </a:r>
            <a:r>
              <a:rPr lang="zh-CN" altLang="en-US" smtClean="0"/>
              <a:t>用法</a:t>
            </a:r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0800000">
            <a:off x="6956648" y="3918695"/>
            <a:ext cx="72008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008205" y="4292866"/>
            <a:ext cx="31357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rgbClr val="FF0000"/>
                </a:solidFill>
              </a:rPr>
              <a:t>原因：</a:t>
            </a:r>
            <a:r>
              <a:rPr lang="en-US" altLang="zh-CN" sz="1100" smtClean="0">
                <a:solidFill>
                  <a:srgbClr val="FF0000"/>
                </a:solidFill>
              </a:rPr>
              <a:t>http</a:t>
            </a:r>
            <a:r>
              <a:rPr lang="en-US" altLang="zh-CN" sz="1100">
                <a:solidFill>
                  <a:srgbClr val="FF0000"/>
                </a:solidFill>
              </a:rPr>
              <a:t>://xiaofengtoo.iteye.com/blog/1003949</a:t>
            </a:r>
            <a:endParaRPr lang="zh-CN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7824" y="260648"/>
            <a:ext cx="206684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/>
              <a:t>@</a:t>
            </a:r>
            <a:r>
              <a:rPr lang="en-US" altLang="zh-CN" smtClean="0"/>
              <a:t>Autowired</a:t>
            </a:r>
            <a:r>
              <a:rPr lang="zh-CN" altLang="en-US" smtClean="0"/>
              <a:t>介绍：</a:t>
            </a:r>
            <a:endParaRPr lang="en-US" altLang="zh-C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905"/>
            <a:ext cx="90582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25826"/>
              </p:ext>
            </p:extLst>
          </p:nvPr>
        </p:nvGraphicFramePr>
        <p:xfrm>
          <a:off x="244661" y="3429000"/>
          <a:ext cx="856895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/>
                <a:gridCol w="51845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ElementType.ANNOTATION_TYPE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可以给一个注解进行注解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smtClean="0"/>
                        <a:t>ElementType.CONSTRUCTOR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mtClean="0"/>
                        <a:t>给构造方法进行注解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smtClean="0"/>
                        <a:t>ElementType.FIELD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smtClean="0"/>
                        <a:t>给属性进行注解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smtClean="0"/>
                        <a:t>ElementType.METHOD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smtClean="0"/>
                        <a:t>给方法进行注解</a:t>
                      </a:r>
                      <a:endParaRPr lang="zh-CN" altLang="en-US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ElementType.TYPE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给一个类型进行注解，比如类、接口、枚举</a:t>
                      </a:r>
                      <a:endParaRPr lang="zh-CN" altLang="en-US" b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ElementType.PACKAGE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给一个包进行注解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ElementType.PARAMETER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mtClean="0"/>
                        <a:t>给一个方法内的参数进行注解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ElementType.LOCAL_VARIABLE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给局部变量进行注解</a:t>
                      </a:r>
                      <a:endParaRPr lang="zh-CN" altLang="en-US" b="1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6" y="2708918"/>
            <a:ext cx="43624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9" y="404664"/>
            <a:ext cx="38766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60" y="332656"/>
            <a:ext cx="2971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29" y="1994621"/>
            <a:ext cx="43719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6689" y="5805264"/>
            <a:ext cx="34563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@Autowired</a:t>
            </a:r>
            <a:r>
              <a:rPr lang="zh-CN" altLang="en-US" smtClean="0"/>
              <a:t>非常智能，也很好用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19998"/>
            <a:ext cx="41764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mtClean="0"/>
              <a:t>bean</a:t>
            </a:r>
            <a:r>
              <a:rPr lang="zh-CN" altLang="en-US" smtClean="0"/>
              <a:t>的生命周期：</a:t>
            </a:r>
            <a:r>
              <a:rPr lang="en-US" altLang="zh-CN" smtClean="0"/>
              <a:t>bean</a:t>
            </a:r>
            <a:r>
              <a:rPr lang="zh-CN" altLang="en-US" smtClean="0"/>
              <a:t>从生到死的过程</a:t>
            </a:r>
            <a:endParaRPr lang="en-US" altLang="zh-CN" smtClean="0"/>
          </a:p>
        </p:txBody>
      </p:sp>
      <p:sp>
        <p:nvSpPr>
          <p:cNvPr id="3" name="AutoShape 2" descr="https://images0.cnblogs.com/i/580631/201405/18145341421206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40152" y="5148413"/>
            <a:ext cx="309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/>
              <a:t>https://www.zhihu.com/question/38597960</a:t>
            </a:r>
            <a:endParaRPr lang="zh-CN" altLang="en-US" sz="1100"/>
          </a:p>
        </p:txBody>
      </p:sp>
      <p:sp>
        <p:nvSpPr>
          <p:cNvPr id="5" name="AutoShape 5" descr="previe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2" y="785963"/>
            <a:ext cx="81629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1" y="383271"/>
            <a:ext cx="6688403" cy="57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4725144"/>
            <a:ext cx="1728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mtClean="0"/>
              <a:t>被</a:t>
            </a:r>
            <a:r>
              <a:rPr lang="en-US" altLang="zh-CN" sz="1100" smtClean="0"/>
              <a:t>VMWare</a:t>
            </a:r>
            <a:r>
              <a:rPr lang="zh-CN" altLang="en-US" sz="1100" smtClean="0"/>
              <a:t>收购，收购前，</a:t>
            </a:r>
            <a:r>
              <a:rPr lang="en-US" altLang="zh-CN" sz="1100" err="1" smtClean="0"/>
              <a:t>SpringSource</a:t>
            </a:r>
            <a:r>
              <a:rPr lang="zh-CN" altLang="en-US" sz="1100" smtClean="0"/>
              <a:t>收购了</a:t>
            </a:r>
            <a:r>
              <a:rPr lang="en-US" altLang="zh-CN" sz="1100" smtClean="0"/>
              <a:t>Convent</a:t>
            </a:r>
            <a:r>
              <a:rPr lang="zh-CN" altLang="en-US" sz="1100" smtClean="0"/>
              <a:t>和</a:t>
            </a:r>
            <a:r>
              <a:rPr lang="en-US" altLang="zh-CN" sz="1100" err="1" smtClean="0"/>
              <a:t>Hyperic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24913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37034" y="1227021"/>
            <a:ext cx="6198914" cy="5155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5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itchFamily="2" charset="-122"/>
                <a:cs typeface="Consolas" pitchFamily="49" charset="0"/>
              </a:rPr>
              <a:t>ApplicationContext</a:t>
            </a:r>
            <a:r>
              <a:rPr kumimoji="0" lang="en-US" altLang="zh-CN" sz="105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context = </a:t>
            </a:r>
            <a:r>
              <a:rPr kumimoji="0" lang="en-US" altLang="zh-CN" sz="105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 </a:t>
            </a:r>
            <a:r>
              <a:rPr kumimoji="0" lang="en-US" altLang="zh-CN" sz="105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ClassPathXmlApplicationContext(</a:t>
            </a:r>
            <a:r>
              <a:rPr kumimoji="0" lang="en-US" altLang="zh-CN" sz="1050" b="1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"services.xml"</a:t>
            </a:r>
            <a:r>
              <a:rPr kumimoji="0" lang="en-US" altLang="zh-CN" sz="105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PetStoreService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 service = 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context.getBean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PetStoreService.class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9712" y="260648"/>
            <a:ext cx="33123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spring bean</a:t>
            </a:r>
            <a:r>
              <a:rPr lang="zh-CN" altLang="en-US" smtClean="0"/>
              <a:t>初始化入口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1300117"/>
            <a:ext cx="15121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非</a:t>
            </a:r>
            <a:r>
              <a:rPr lang="en-US" altLang="zh-CN" smtClean="0"/>
              <a:t>web</a:t>
            </a:r>
            <a:r>
              <a:rPr lang="zh-CN" altLang="en-US" smtClean="0"/>
              <a:t>项目：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2310008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/>
              <a:t>new </a:t>
            </a:r>
            <a:r>
              <a:rPr lang="en-US" altLang="zh-CN" sz="2000">
                <a:solidFill>
                  <a:srgbClr val="FF0000"/>
                </a:solidFill>
              </a:rPr>
              <a:t>ClassPathXmlApplicationContext</a:t>
            </a:r>
            <a:r>
              <a:rPr lang="en-US" altLang="zh-CN" sz="2000"/>
              <a:t>(“services.xml”)</a:t>
            </a:r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323528" y="3068960"/>
            <a:ext cx="671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ClassPathXmlApplicationContext</a:t>
            </a:r>
            <a:r>
              <a:rPr lang="en-US" altLang="zh-CN" b="1" smtClean="0">
                <a:latin typeface="Consolas" pitchFamily="49" charset="0"/>
                <a:ea typeface="宋体" pitchFamily="2" charset="-122"/>
                <a:cs typeface="Consolas" pitchFamily="49" charset="0"/>
              </a:rPr>
              <a:t>.</a:t>
            </a:r>
            <a:r>
              <a:rPr lang="en-US" altLang="zh-CN" smtClean="0"/>
              <a:t>setConfigLocations(configLocations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1600" y="3789040"/>
            <a:ext cx="4007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/>
              <a:t>AbstractApplicationContext.refresh()</a:t>
            </a:r>
            <a:endParaRPr lang="zh-CN" altLang="en-US" sz="200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771800" y="2728258"/>
            <a:ext cx="0" cy="340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771800" y="3429000"/>
            <a:ext cx="0" cy="340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771800" y="4221088"/>
            <a:ext cx="0" cy="340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1720" y="450912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....................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08720"/>
            <a:ext cx="89959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smtClean="0"/>
              <a:t>web</a:t>
            </a:r>
            <a:r>
              <a:rPr lang="zh-CN" altLang="en-US" sz="1100" smtClean="0"/>
              <a:t>项目：</a:t>
            </a:r>
            <a:endParaRPr lang="zh-CN" altLang="en-US" sz="11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9832"/>
            <a:ext cx="8435680" cy="156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5496" y="2204864"/>
            <a:ext cx="701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ContextLoaderListener.contextInitialized(ServletContextEvent)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7504" y="2924944"/>
            <a:ext cx="4501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createWebApplicationContext(servletContext)</a:t>
            </a:r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49380" y="2780928"/>
            <a:ext cx="4819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ContextLoader.properties:</a:t>
            </a:r>
          </a:p>
          <a:p>
            <a:r>
              <a:rPr lang="en-US" altLang="zh-CN" sz="1200"/>
              <a:t>org.springframework.web.context.WebApplicationContext</a:t>
            </a:r>
            <a:r>
              <a:rPr lang="en-US" altLang="zh-CN" sz="1200" smtClean="0"/>
              <a:t>=</a:t>
            </a:r>
          </a:p>
          <a:p>
            <a:r>
              <a:rPr lang="en-US" altLang="zh-CN" sz="1200" smtClean="0"/>
              <a:t>org.springframework.web.context.support.</a:t>
            </a:r>
            <a:r>
              <a:rPr lang="en-US" altLang="zh-CN" sz="1200" smtClean="0">
                <a:solidFill>
                  <a:srgbClr val="FF0000"/>
                </a:solidFill>
              </a:rPr>
              <a:t>XmlWebApplicationContext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5536" y="5499157"/>
            <a:ext cx="3615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AbstractApplicationContext.refresh()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195736" y="24928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92558" y="328498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14908" y="6021288"/>
            <a:ext cx="4346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smtClean="0"/>
              <a:t>ClassPathXmlApplicationContext </a:t>
            </a:r>
            <a:r>
              <a:rPr lang="zh-CN" altLang="en-US" sz="1200" smtClean="0"/>
              <a:t>和 </a:t>
            </a:r>
            <a:r>
              <a:rPr lang="en-US" altLang="zh-CN" sz="1200" smtClean="0"/>
              <a:t>XmlWebApplicationContext</a:t>
            </a:r>
          </a:p>
          <a:p>
            <a:r>
              <a:rPr lang="zh-CN" altLang="en-US" sz="1200" smtClean="0"/>
              <a:t>都是</a:t>
            </a:r>
            <a:r>
              <a:rPr lang="en-US" altLang="zh-CN" sz="1200" smtClean="0"/>
              <a:t>ApplicationContext</a:t>
            </a:r>
            <a:r>
              <a:rPr lang="zh-CN" altLang="en-US" sz="1200" smtClean="0"/>
              <a:t>的具体实现类</a:t>
            </a:r>
            <a:endParaRPr lang="zh-CN" altLang="en-US" sz="1200"/>
          </a:p>
        </p:txBody>
      </p:sp>
      <p:sp>
        <p:nvSpPr>
          <p:cNvPr id="13" name="矩形 12"/>
          <p:cNvSpPr/>
          <p:nvPr/>
        </p:nvSpPr>
        <p:spPr>
          <a:xfrm>
            <a:off x="35497" y="3785590"/>
            <a:ext cx="7344815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/>
              <a:t>String configLocationParam = ApplicationContextFacade.getInitParameter(contextConfigLocation</a:t>
            </a:r>
            <a:r>
              <a:rPr lang="en-US" altLang="zh-CN" sz="1400" smtClean="0"/>
              <a:t>);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// </a:t>
            </a:r>
            <a:r>
              <a:rPr lang="en-US" altLang="zh-CN" sz="1400"/>
              <a:t>configLocationParam = </a:t>
            </a:r>
            <a:r>
              <a:rPr lang="en-US" altLang="zh-CN" sz="1400" smtClean="0"/>
              <a:t>classpath:spring/spring-dao.xml,classpath:spring/spring-service.xml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XmlWebApplicationContext.setConfigLocation(configLocationParam</a:t>
            </a:r>
            <a:r>
              <a:rPr lang="en-US" altLang="zh-CN" sz="1400"/>
              <a:t>)</a:t>
            </a:r>
            <a:endParaRPr lang="zh-CN" altLang="en-US" sz="14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95736" y="4955141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452320" y="3789040"/>
            <a:ext cx="183569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/>
              <a:t>context-param </a:t>
            </a:r>
            <a:r>
              <a:rPr lang="zh-CN" altLang="en-US" sz="1200" smtClean="0"/>
              <a:t>元素</a:t>
            </a:r>
            <a:endParaRPr lang="en-US" altLang="zh-CN" sz="1200" smtClean="0"/>
          </a:p>
          <a:p>
            <a:r>
              <a:rPr lang="zh-CN" altLang="en-US" sz="1200" smtClean="0"/>
              <a:t>包含</a:t>
            </a:r>
            <a:r>
              <a:rPr lang="zh-CN" altLang="en-US" sz="1200"/>
              <a:t>了 </a:t>
            </a:r>
            <a:r>
              <a:rPr lang="en-US" altLang="zh-CN" sz="1200" smtClean="0"/>
              <a:t>Web </a:t>
            </a:r>
            <a:r>
              <a:rPr lang="zh-CN" altLang="en-US" sz="1200"/>
              <a:t>应用程序</a:t>
            </a:r>
            <a:r>
              <a:rPr lang="zh-CN" altLang="en-US" sz="1200" smtClean="0"/>
              <a:t>的</a:t>
            </a:r>
            <a:endParaRPr lang="en-US" altLang="zh-CN" sz="1200" smtClean="0"/>
          </a:p>
          <a:p>
            <a:r>
              <a:rPr lang="zh-CN" altLang="en-US" sz="1200" smtClean="0"/>
              <a:t> </a:t>
            </a:r>
            <a:r>
              <a:rPr lang="en-US" altLang="zh-CN" sz="1200"/>
              <a:t>servlet </a:t>
            </a:r>
            <a:r>
              <a:rPr lang="zh-CN" altLang="en-US" sz="1200" smtClean="0"/>
              <a:t>上下文</a:t>
            </a:r>
            <a:endParaRPr lang="en-US" altLang="zh-CN" sz="1200" smtClean="0"/>
          </a:p>
          <a:p>
            <a:r>
              <a:rPr lang="zh-CN" altLang="en-US" sz="1200" smtClean="0"/>
              <a:t>初始化</a:t>
            </a:r>
            <a:r>
              <a:rPr lang="zh-CN" altLang="en-US" sz="1200"/>
              <a:t>参数的声明</a:t>
            </a:r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400025"/>
            <a:ext cx="29523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bean</a:t>
            </a:r>
            <a:r>
              <a:rPr lang="zh-CN" altLang="en-US" smtClean="0"/>
              <a:t>初始化</a:t>
            </a:r>
            <a:r>
              <a:rPr lang="zh-CN" altLang="en-US" smtClean="0"/>
              <a:t>大致流程</a:t>
            </a:r>
            <a:r>
              <a:rPr lang="zh-CN" altLang="en-US" smtClean="0"/>
              <a:t>解读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1052736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Resource(xml, annotation</a:t>
            </a:r>
            <a:r>
              <a:rPr lang="en-US" altLang="zh-CN" smtClean="0"/>
              <a:t>) </a:t>
            </a:r>
            <a:r>
              <a:rPr lang="en-US" altLang="zh-CN" smtClean="0"/>
              <a:t>-&gt;</a:t>
            </a:r>
          </a:p>
          <a:p>
            <a:endParaRPr lang="en-US" altLang="zh-CN" smtClean="0"/>
          </a:p>
          <a:p>
            <a:r>
              <a:rPr lang="en-US" altLang="zh-CN" smtClean="0"/>
              <a:t>BeanDefinition(</a:t>
            </a:r>
            <a:r>
              <a:rPr lang="en-US" altLang="zh-CN" smtClean="0"/>
              <a:t>ConstructorArgumentValues, </a:t>
            </a:r>
            <a:r>
              <a:rPr lang="en-US" altLang="zh-CN"/>
              <a:t>MutablePropertyValues</a:t>
            </a:r>
            <a:r>
              <a:rPr lang="en-US" altLang="zh-CN" smtClean="0"/>
              <a:t>) </a:t>
            </a:r>
            <a:r>
              <a:rPr lang="en-US" altLang="zh-CN" smtClean="0"/>
              <a:t>-&gt; </a:t>
            </a:r>
            <a:endParaRPr lang="en-US" altLang="zh-CN" smtClean="0"/>
          </a:p>
          <a:p>
            <a:endParaRPr lang="en-US" altLang="zh-CN"/>
          </a:p>
          <a:p>
            <a:r>
              <a:rPr lang="en-US" altLang="zh-CN" smtClean="0"/>
              <a:t>BeanWrapper </a:t>
            </a:r>
            <a:r>
              <a:rPr lang="en-US" altLang="zh-CN" smtClean="0"/>
              <a:t>-&gt; </a:t>
            </a:r>
            <a:r>
              <a:rPr lang="en-US" altLang="zh-CN" smtClean="0"/>
              <a:t>Object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28" y="3140968"/>
            <a:ext cx="66294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332656"/>
            <a:ext cx="15841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Spring IOC API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8868" y="1348481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BeanDefinition</a:t>
            </a:r>
          </a:p>
          <a:p>
            <a:endParaRPr lang="en-US" altLang="zh-CN"/>
          </a:p>
          <a:p>
            <a:r>
              <a:rPr lang="zh-CN" altLang="en-US"/>
              <a:t>描述了一个</a:t>
            </a:r>
            <a:r>
              <a:rPr lang="en-US" altLang="zh-CN"/>
              <a:t>bean</a:t>
            </a:r>
            <a:r>
              <a:rPr lang="zh-CN" altLang="en-US"/>
              <a:t>实例，它具有属性值、构造函数参数值，以及由具体实现提供的进一步信息。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0525" y="3423499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Resource &amp; ResourceLoader</a:t>
            </a:r>
          </a:p>
          <a:p>
            <a:endParaRPr lang="en-US" altLang="zh-CN"/>
          </a:p>
          <a:p>
            <a:r>
              <a:rPr lang="zh-CN" altLang="en-US"/>
              <a:t>资源描述符的接口，从底层资源的实际类型中抽象出来，例如文件或类路径资源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9572" y="1166846"/>
            <a:ext cx="64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BeanFactory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访问一个</a:t>
            </a:r>
            <a:r>
              <a:rPr lang="en-US" altLang="zh-CN"/>
              <a:t>Spring bean</a:t>
            </a:r>
            <a:r>
              <a:rPr lang="zh-CN" altLang="en-US"/>
              <a:t>容器的根接口</a:t>
            </a:r>
            <a:r>
              <a:rPr lang="en-US" altLang="zh-CN"/>
              <a:t>,</a:t>
            </a:r>
            <a:r>
              <a:rPr lang="zh-CN" altLang="en-US"/>
              <a:t>定义了容器最基础的功能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2915816" y="332656"/>
            <a:ext cx="15841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Spring IOC API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9572" y="3055086"/>
            <a:ext cx="6912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ApplicationContext</a:t>
            </a:r>
          </a:p>
          <a:p>
            <a:endParaRPr lang="en-US" altLang="zh-CN"/>
          </a:p>
          <a:p>
            <a:r>
              <a:rPr lang="zh-CN" altLang="en-US"/>
              <a:t>为应用程序提供配置的中心接口。当应用程序正在运行时，这是只读的，但是如果实现支持这个，则可能会被执行。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35596" y="5085184"/>
            <a:ext cx="5544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所谓的</a:t>
            </a:r>
            <a:r>
              <a:rPr lang="en-US" altLang="zh-CN" smtClean="0"/>
              <a:t>IOC</a:t>
            </a:r>
            <a:r>
              <a:rPr lang="zh-CN" altLang="en-US" smtClean="0"/>
              <a:t>容器，说白了，就是很多</a:t>
            </a:r>
            <a:r>
              <a:rPr lang="en-US" altLang="zh-CN" smtClean="0"/>
              <a:t>Map</a:t>
            </a:r>
            <a:r>
              <a:rPr lang="zh-CN" altLang="en-US" smtClean="0"/>
              <a:t>，</a:t>
            </a:r>
            <a:r>
              <a:rPr lang="en-US" altLang="zh-CN" smtClean="0"/>
              <a:t>List, Set</a:t>
            </a:r>
            <a:r>
              <a:rPr lang="zh-CN" altLang="en-US" smtClean="0"/>
              <a:t>，</a:t>
            </a:r>
            <a:endParaRPr lang="en-US" altLang="zh-CN" smtClean="0"/>
          </a:p>
          <a:p>
            <a:r>
              <a:rPr lang="zh-CN" altLang="en-US" smtClean="0"/>
              <a:t>用来存放</a:t>
            </a:r>
            <a:r>
              <a:rPr lang="en-US" altLang="zh-CN" smtClean="0"/>
              <a:t>bean</a:t>
            </a:r>
            <a:r>
              <a:rPr lang="zh-CN" altLang="en-US" smtClean="0"/>
              <a:t>的各种信息</a:t>
            </a:r>
            <a:endParaRPr lang="en-US" altLang="zh-CN" smtClean="0"/>
          </a:p>
          <a:p>
            <a:r>
              <a:rPr lang="zh-CN" altLang="en-US" smtClean="0"/>
              <a:t>如</a:t>
            </a:r>
            <a:r>
              <a:rPr lang="en-US" altLang="zh-CN" smtClean="0"/>
              <a:t>beanDefinitionMap beanDefinitionNames</a:t>
            </a:r>
            <a:r>
              <a:rPr lang="zh-CN" altLang="en-US" smtClean="0"/>
              <a:t>等容器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5696" y="692696"/>
            <a:ext cx="366209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BeanFactory </a:t>
            </a:r>
            <a:r>
              <a:rPr lang="en-US" altLang="zh-CN" smtClean="0"/>
              <a:t> &amp;&amp;  </a:t>
            </a:r>
            <a:r>
              <a:rPr lang="en-US" altLang="zh-CN"/>
              <a:t>ApplicationContext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8824"/>
              </p:ext>
            </p:extLst>
          </p:nvPr>
        </p:nvGraphicFramePr>
        <p:xfrm>
          <a:off x="179512" y="1988840"/>
          <a:ext cx="8712969" cy="2932112"/>
        </p:xfrm>
        <a:graphic>
          <a:graphicData uri="http://schemas.openxmlformats.org/drawingml/2006/table">
            <a:tbl>
              <a:tblPr/>
              <a:tblGrid>
                <a:gridCol w="5319762"/>
                <a:gridCol w="1273746"/>
                <a:gridCol w="2119461"/>
              </a:tblGrid>
              <a:tr h="32579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</a:rPr>
                        <a:t>BeanFactory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</a:rPr>
                        <a:t>ApplicationContext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79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Bean instantiation/wiring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013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Automatic</a:t>
                      </a:r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en-US" sz="1600" b="0" smtClean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BeanPostProcessor registration</a:t>
                      </a:r>
                      <a:endParaRPr lang="en-US" sz="1600" b="0">
                        <a:solidFill>
                          <a:srgbClr val="34302D"/>
                        </a:solidFill>
                        <a:effectLst/>
                        <a:latin typeface="inherit"/>
                      </a:endParaRP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No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</a:tr>
              <a:tr h="57013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Automatic</a:t>
                      </a:r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en-US" sz="1600" b="0" smtClean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BeanFactoryPostProcessor registration</a:t>
                      </a:r>
                      <a:endParaRPr lang="en-US" sz="1600" b="0">
                        <a:solidFill>
                          <a:srgbClr val="34302D"/>
                        </a:solidFill>
                        <a:effectLst/>
                        <a:latin typeface="inherit"/>
                      </a:endParaRP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No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7013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Convenient MessageSource access (for i18n)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No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8F7"/>
                    </a:solidFill>
                  </a:tcPr>
                </a:tc>
              </a:tr>
              <a:tr h="57013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ApplicationEvent publication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No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inherit"/>
                        </a:rPr>
                        <a:t>Yes</a:t>
                      </a:r>
                    </a:p>
                  </a:txBody>
                  <a:tcPr marL="81448" marR="81448" marT="40724" marB="4072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5085184"/>
            <a:ext cx="6336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总结：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除非你有无法反驳的理由使用</a:t>
            </a:r>
            <a:r>
              <a:rPr lang="en-US" altLang="zh-CN" smtClean="0"/>
              <a:t>BeanFactory</a:t>
            </a:r>
            <a:endParaRPr lang="en-US" altLang="zh-CN"/>
          </a:p>
          <a:p>
            <a:endParaRPr lang="en-US" altLang="zh-CN" smtClean="0"/>
          </a:p>
          <a:p>
            <a:r>
              <a:rPr lang="zh-CN" altLang="en-US" smtClean="0"/>
              <a:t>否则就使用</a:t>
            </a:r>
            <a:r>
              <a:rPr lang="en-US" altLang="zh-CN" smtClean="0"/>
              <a:t>ApplicationContext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7704" y="548680"/>
            <a:ext cx="3416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Spring IOC </a:t>
            </a:r>
            <a:r>
              <a:rPr lang="zh-CN" altLang="en-US"/>
              <a:t>：加载并解析</a:t>
            </a:r>
            <a:r>
              <a:rPr lang="en-US" altLang="zh-CN"/>
              <a:t>resource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03648" y="189165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BeanDefinition</a:t>
            </a:r>
            <a:r>
              <a:rPr lang="zh-CN" altLang="en-US"/>
              <a:t>的</a:t>
            </a:r>
            <a:r>
              <a:rPr lang="en-US" altLang="zh-CN"/>
              <a:t>Resource</a:t>
            </a:r>
            <a:r>
              <a:rPr lang="zh-CN" altLang="en-US"/>
              <a:t>定位</a:t>
            </a:r>
            <a:endParaRPr lang="en-US" altLang="zh-CN"/>
          </a:p>
          <a:p>
            <a:pPr indent="-685800">
              <a:buFont typeface="Arial" panose="020B0604020202020204" pitchFamily="34" charset="0"/>
              <a:buChar char="•"/>
            </a:pPr>
            <a:endParaRPr lang="en-US" altLang="zh-CN"/>
          </a:p>
          <a:p>
            <a:r>
              <a:rPr lang="en-US" altLang="zh-CN"/>
              <a:t>BeanDefinition</a:t>
            </a:r>
            <a:r>
              <a:rPr lang="zh-CN" altLang="en-US"/>
              <a:t>的载入和解析</a:t>
            </a:r>
            <a:endParaRPr lang="en-US" altLang="zh-CN"/>
          </a:p>
          <a:p>
            <a:pPr indent="-685800">
              <a:buFont typeface="Arial" panose="020B0604020202020204" pitchFamily="34" charset="0"/>
              <a:buChar char="•"/>
            </a:pPr>
            <a:endParaRPr lang="en-US" altLang="zh-CN"/>
          </a:p>
          <a:p>
            <a:r>
              <a:rPr lang="en-US" altLang="zh-CN"/>
              <a:t>BeanDefinition</a:t>
            </a:r>
            <a:r>
              <a:rPr lang="zh-CN" altLang="en-US"/>
              <a:t>在</a:t>
            </a:r>
            <a:r>
              <a:rPr lang="en-US" altLang="zh-CN"/>
              <a:t>Ioc</a:t>
            </a:r>
            <a:r>
              <a:rPr lang="zh-CN" altLang="en-US"/>
              <a:t>容器中注册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75586" y="188640"/>
            <a:ext cx="175240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Spring </a:t>
            </a:r>
            <a:r>
              <a:rPr lang="zh-CN" altLang="en-US"/>
              <a:t>类型转换</a:t>
            </a:r>
          </a:p>
        </p:txBody>
      </p:sp>
      <p:sp>
        <p:nvSpPr>
          <p:cNvPr id="4" name="矩形 3"/>
          <p:cNvSpPr/>
          <p:nvPr/>
        </p:nvSpPr>
        <p:spPr>
          <a:xfrm>
            <a:off x="395536" y="908720"/>
            <a:ext cx="612068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Spring </a:t>
            </a:r>
            <a:r>
              <a:rPr lang="zh-CN" altLang="en-US"/>
              <a:t>类型转换核心类 </a:t>
            </a:r>
            <a:r>
              <a:rPr lang="en-US" altLang="zh-CN"/>
              <a:t>: </a:t>
            </a:r>
            <a:r>
              <a:rPr lang="en-US" altLang="zh-CN" smtClean="0"/>
              <a:t>TypeConverterDelegate</a:t>
            </a:r>
          </a:p>
          <a:p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ConversionService</a:t>
            </a:r>
            <a:r>
              <a:rPr lang="zh-CN" altLang="en-US"/>
              <a:t>进行</a:t>
            </a:r>
            <a:r>
              <a:rPr lang="zh-CN" altLang="en-US"/>
              <a:t>类型</a:t>
            </a:r>
            <a:r>
              <a:rPr lang="zh-CN" altLang="en-US" smtClean="0"/>
              <a:t>转换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PropertyEditor</a:t>
            </a:r>
            <a:r>
              <a:rPr lang="zh-CN" altLang="en-US"/>
              <a:t>进行</a:t>
            </a:r>
            <a:r>
              <a:rPr lang="zh-CN" altLang="en-US"/>
              <a:t>类型</a:t>
            </a:r>
            <a:r>
              <a:rPr lang="zh-CN" altLang="en-US" smtClean="0"/>
              <a:t>转换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/>
              <a:t>特殊对象</a:t>
            </a:r>
            <a:r>
              <a:rPr lang="zh-CN" altLang="en-US"/>
              <a:t>类型</a:t>
            </a:r>
            <a:r>
              <a:rPr lang="zh-CN" altLang="en-US" smtClean="0"/>
              <a:t>转换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/>
              <a:t>抛</a:t>
            </a:r>
            <a:r>
              <a:rPr lang="en-US" altLang="zh-CN"/>
              <a:t>IllegalArgumentException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95536" y="3933055"/>
            <a:ext cx="766936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/>
              <a:t>Converter : Spring</a:t>
            </a:r>
            <a:r>
              <a:rPr lang="zh-CN" altLang="en-US"/>
              <a:t>类型转换实现类</a:t>
            </a:r>
            <a:endParaRPr lang="en-US" altLang="zh-CN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/>
          </a:p>
          <a:p>
            <a:r>
              <a:rPr lang="en-US" altLang="zh-CN"/>
              <a:t>ConverterFactory : </a:t>
            </a:r>
            <a:r>
              <a:rPr lang="zh-CN" altLang="en-US"/>
              <a:t>类层级的类型转换</a:t>
            </a:r>
            <a:endParaRPr lang="en-US" altLang="zh-CN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altLang="zh-CN"/>
          </a:p>
          <a:p>
            <a:r>
              <a:rPr lang="en-US" altLang="zh-CN"/>
              <a:t>GenericConverter</a:t>
            </a:r>
            <a:r>
              <a:rPr lang="zh-CN" altLang="en-US"/>
              <a:t> </a:t>
            </a:r>
            <a:r>
              <a:rPr lang="en-US" altLang="zh-CN"/>
              <a:t>: </a:t>
            </a:r>
            <a:r>
              <a:rPr lang="zh-CN" altLang="en-US"/>
              <a:t>复杂的类型转换一般与</a:t>
            </a:r>
            <a:r>
              <a:rPr lang="en-US" altLang="zh-CN"/>
              <a:t>ConditionalConverter</a:t>
            </a:r>
            <a:r>
              <a:rPr lang="zh-CN" altLang="en-US"/>
              <a:t>配合使用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ConversionService  : </a:t>
            </a:r>
            <a:r>
              <a:rPr lang="zh-CN" altLang="en-US"/>
              <a:t>定义统一的</a:t>
            </a:r>
            <a:r>
              <a:rPr lang="en-US" altLang="zh-CN"/>
              <a:t>API</a:t>
            </a:r>
            <a:r>
              <a:rPr lang="zh-CN" altLang="en-US"/>
              <a:t>执行类型转换逻辑，依赖于</a:t>
            </a:r>
            <a:r>
              <a:rPr lang="en-US" altLang="zh-CN"/>
              <a:t>Converter</a:t>
            </a:r>
          </a:p>
          <a:p>
            <a:endParaRPr lang="en-US" altLang="zh-CN" b="1"/>
          </a:p>
          <a:p>
            <a:r>
              <a:rPr lang="en-US" altLang="zh-CN" b="1"/>
              <a:t>                                </a:t>
            </a:r>
            <a:r>
              <a:rPr lang="zh-CN" altLang="en-US" b="1"/>
              <a:t>参考：</a:t>
            </a:r>
            <a:r>
              <a:rPr lang="en-US" altLang="zh-CN" b="1"/>
              <a:t>spring-framework-reference/#core-convert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024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54946" y="602104"/>
            <a:ext cx="17059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/>
              <a:t>Spring XML</a:t>
            </a:r>
            <a:r>
              <a:rPr lang="zh-CN" altLang="en-US"/>
              <a:t>扩展</a:t>
            </a:r>
          </a:p>
        </p:txBody>
      </p:sp>
      <p:sp>
        <p:nvSpPr>
          <p:cNvPr id="3" name="矩形 2"/>
          <p:cNvSpPr/>
          <p:nvPr/>
        </p:nvSpPr>
        <p:spPr>
          <a:xfrm>
            <a:off x="611560" y="1556792"/>
            <a:ext cx="7488832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schema</a:t>
            </a:r>
            <a:r>
              <a:rPr lang="zh-CN" altLang="en-US"/>
              <a:t>的形式来配置与定义</a:t>
            </a:r>
            <a:r>
              <a:rPr lang="en-US" altLang="zh-CN"/>
              <a:t>bean.</a:t>
            </a:r>
          </a:p>
          <a:p>
            <a:endParaRPr lang="en-US" altLang="zh-CN"/>
          </a:p>
          <a:p>
            <a:pPr lvl="1"/>
            <a:r>
              <a:rPr lang="en-US" altLang="zh-CN" smtClean="0"/>
              <a:t>step1</a:t>
            </a:r>
            <a:r>
              <a:rPr lang="zh-CN" altLang="en-US" smtClean="0"/>
              <a:t>：编写</a:t>
            </a:r>
            <a:r>
              <a:rPr lang="zh-CN" altLang="en-US"/>
              <a:t>一个</a:t>
            </a:r>
            <a:r>
              <a:rPr lang="en-US" altLang="zh-CN"/>
              <a:t>xml schema</a:t>
            </a:r>
            <a:r>
              <a:rPr lang="zh-CN" altLang="en-US"/>
              <a:t>来描述你的自定义元素</a:t>
            </a:r>
            <a:endParaRPr lang="en-US" altLang="zh-CN"/>
          </a:p>
          <a:p>
            <a:pPr lvl="1"/>
            <a:r>
              <a:rPr lang="en-US" altLang="zh-CN" smtClean="0"/>
              <a:t>step2</a:t>
            </a:r>
            <a:r>
              <a:rPr lang="zh-CN" altLang="en-US" smtClean="0"/>
              <a:t>：</a:t>
            </a:r>
            <a:r>
              <a:rPr lang="zh-CN" altLang="en-US"/>
              <a:t>编写</a:t>
            </a:r>
            <a:r>
              <a:rPr lang="zh-CN" altLang="en-US" smtClean="0"/>
              <a:t>一</a:t>
            </a:r>
            <a:r>
              <a:rPr lang="zh-CN" altLang="en-US"/>
              <a:t>个</a:t>
            </a:r>
            <a:r>
              <a:rPr lang="en-US" altLang="zh-CN"/>
              <a:t>NamespaceHandler</a:t>
            </a:r>
          </a:p>
          <a:p>
            <a:pPr lvl="1"/>
            <a:r>
              <a:rPr lang="en-US" altLang="zh-CN" smtClean="0"/>
              <a:t>step3</a:t>
            </a:r>
            <a:r>
              <a:rPr lang="zh-CN" altLang="en-US" smtClean="0"/>
              <a:t>：编写一</a:t>
            </a:r>
            <a:r>
              <a:rPr lang="zh-CN" altLang="en-US"/>
              <a:t>个或者多个</a:t>
            </a:r>
            <a:r>
              <a:rPr lang="en-US" altLang="zh-CN"/>
              <a:t>BeanDefinitionParser</a:t>
            </a:r>
            <a:endParaRPr lang="en-US" altLang="zh-CN"/>
          </a:p>
          <a:p>
            <a:pPr lvl="1"/>
            <a:r>
              <a:rPr lang="en-US" altLang="zh-CN" smtClean="0"/>
              <a:t>step4</a:t>
            </a:r>
            <a:r>
              <a:rPr lang="zh-CN" altLang="en-US" smtClean="0"/>
              <a:t>：</a:t>
            </a:r>
            <a:r>
              <a:rPr lang="zh-CN" altLang="en-US"/>
              <a:t>把</a:t>
            </a:r>
            <a:r>
              <a:rPr lang="zh-CN" altLang="en-US" smtClean="0"/>
              <a:t>上面自定义的组件注册到</a:t>
            </a:r>
            <a:r>
              <a:rPr lang="en-US" altLang="zh-CN"/>
              <a:t>Spring</a:t>
            </a:r>
            <a:r>
              <a:rPr lang="zh-CN" altLang="en-US"/>
              <a:t>容器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                               </a:t>
            </a:r>
            <a:r>
              <a:rPr lang="zh-CN" altLang="en-US"/>
              <a:t>参考</a:t>
            </a:r>
            <a:r>
              <a:rPr lang="en-US" altLang="zh-CN" smtClean="0"/>
              <a:t>:</a:t>
            </a:r>
          </a:p>
          <a:p>
            <a:r>
              <a:rPr lang="en-US" altLang="zh-CN"/>
              <a:t>	</a:t>
            </a:r>
            <a:r>
              <a:rPr lang="en-US" altLang="zh-CN" smtClean="0"/>
              <a:t>		</a:t>
            </a:r>
            <a:r>
              <a:rPr lang="en-US" altLang="zh-CN" sz="1100"/>
              <a:t>spring-framework-reference</a:t>
            </a:r>
            <a:r>
              <a:rPr lang="en-US" altLang="zh-CN" sz="1100"/>
              <a:t>/#</a:t>
            </a:r>
            <a:r>
              <a:rPr lang="en-US" altLang="zh-CN" sz="1100"/>
              <a:t>xml-custom</a:t>
            </a:r>
          </a:p>
          <a:p>
            <a:r>
              <a:rPr lang="en-US" altLang="zh-CN" sz="1100" smtClean="0"/>
              <a:t>			https</a:t>
            </a:r>
            <a:r>
              <a:rPr lang="en-US" altLang="zh-CN" sz="1100"/>
              <a:t>://gist.github.com/dchjmichael/07dfd189c4c29bab63ec</a:t>
            </a:r>
            <a:endParaRPr lang="zh-CN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248494" y="551723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Magpie</a:t>
            </a:r>
            <a:r>
              <a:rPr lang="zh-CN" altLang="en-US" smtClean="0"/>
              <a:t>就是采用这种方式和</a:t>
            </a:r>
            <a:r>
              <a:rPr lang="en-US" altLang="zh-CN" smtClean="0"/>
              <a:t>Spring</a:t>
            </a:r>
            <a:r>
              <a:rPr lang="zh-CN" altLang="en-US" smtClean="0"/>
              <a:t>进行集成的，请看示例代码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7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8" y="126774"/>
            <a:ext cx="6336704" cy="199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64288" y="75675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magpie-2.0.xsd</a:t>
            </a:r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" y="2348880"/>
            <a:ext cx="6743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56054"/>
            <a:ext cx="6251444" cy="29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>
            <a:stCxn id="2" idx="1"/>
          </p:cNvCxnSpPr>
          <p:nvPr/>
        </p:nvCxnSpPr>
        <p:spPr>
          <a:xfrm flipH="1">
            <a:off x="6444208" y="941416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177798" y="2534654"/>
            <a:ext cx="1818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/>
              <a:t>NamespaceHandler</a:t>
            </a:r>
            <a:endParaRPr lang="zh-CN" altLang="en-US" sz="1600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6574972" y="2703931"/>
            <a:ext cx="5173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44208" y="4653136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/>
              <a:t>BeanDefinitionParser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084168" y="483780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" y="451631"/>
            <a:ext cx="6725937" cy="549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6256" y="1916832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err="1" smtClean="0"/>
              <a:t>Grooy</a:t>
            </a:r>
            <a:r>
              <a:rPr lang="en-US" altLang="zh-CN" sz="1200" smtClean="0"/>
              <a:t> </a:t>
            </a:r>
            <a:r>
              <a:rPr lang="zh-CN" altLang="en-US" sz="1200" smtClean="0"/>
              <a:t>领域特性语言</a:t>
            </a:r>
            <a:endParaRPr lang="zh-CN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107504" y="6525344"/>
            <a:ext cx="777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mtClean="0"/>
              <a:t>图片出处：</a:t>
            </a:r>
            <a:r>
              <a:rPr lang="en-US" altLang="zh-CN" sz="1200"/>
              <a:t>https://</a:t>
            </a:r>
            <a:r>
              <a:rPr lang="en-US" altLang="zh-CN" sz="1200" err="1"/>
              <a:t>www.quickprogrammingtips.com</a:t>
            </a:r>
            <a:r>
              <a:rPr lang="en-US" altLang="zh-CN" sz="1200"/>
              <a:t>/spring-boot/history-of-spring-framework-and-spring-</a:t>
            </a:r>
            <a:r>
              <a:rPr lang="en-US" altLang="zh-CN" sz="1200" err="1"/>
              <a:t>boot.html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610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1412776"/>
            <a:ext cx="81369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/>
              <a:t>org.springframework.util.StringUtils</a:t>
            </a:r>
          </a:p>
          <a:p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isEmpty(Object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hasLength(CharSequence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hasLength(String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hasText(String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containsWhitespace(String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trimAllWhitespace(String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trimLeadingWhitespace(String str)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startsWithIgnoreCase(String str, String prefix)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boolean </a:t>
            </a:r>
            <a:r>
              <a:rPr lang="en-US" altLang="zh-CN"/>
              <a:t>endsWithIgnoreCase(String str, String suffix)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replace(String inString, String oldPattern, String newPattern)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delete(String inString, String pattern)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getFilename(String path)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String </a:t>
            </a:r>
            <a:r>
              <a:rPr lang="en-US" altLang="zh-CN"/>
              <a:t>getFilenameExtension(String path)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67744" y="404664"/>
            <a:ext cx="33123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Spring</a:t>
            </a:r>
            <a:r>
              <a:rPr lang="zh-CN" altLang="en-US" smtClean="0"/>
              <a:t>优秀工具类和代码片段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4331" y="1268760"/>
            <a:ext cx="720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org.springframework.util.FileCopyUtils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int </a:t>
            </a:r>
            <a:r>
              <a:rPr lang="en-US" altLang="zh-CN"/>
              <a:t>copy(File in, File out)</a:t>
            </a:r>
            <a:r>
              <a:rPr lang="en-US" altLang="zh-CN"/>
              <a:t>	</a:t>
            </a:r>
            <a:endParaRPr lang="en-US" altLang="zh-CN" smtClean="0"/>
          </a:p>
          <a:p>
            <a:pPr lvl="1"/>
            <a:r>
              <a:rPr lang="en-US" altLang="zh-CN" smtClean="0"/>
              <a:t>int </a:t>
            </a:r>
            <a:r>
              <a:rPr lang="en-US" altLang="zh-CN"/>
              <a:t>copy(Reader in, Writer out)</a:t>
            </a:r>
            <a:r>
              <a:rPr lang="en-US" altLang="zh-CN"/>
              <a:t>	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org.springframework.util.StopWatch</a:t>
            </a:r>
            <a:r>
              <a:rPr lang="en-US" altLang="zh-CN"/>
              <a:t>:</a:t>
            </a:r>
            <a:r>
              <a:rPr lang="zh-CN" altLang="en-US"/>
              <a:t>分阶段获取</a:t>
            </a:r>
            <a:r>
              <a:rPr lang="zh-CN" altLang="en-US"/>
              <a:t>时间</a:t>
            </a:r>
            <a:r>
              <a:rPr lang="zh-CN" altLang="en-US" smtClean="0"/>
              <a:t>段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org.springframework.util.Base64Utils</a:t>
            </a:r>
          </a:p>
          <a:p>
            <a:endParaRPr lang="en-US" altLang="zh-CN" smtClean="0"/>
          </a:p>
          <a:p>
            <a:r>
              <a:rPr lang="en-US" altLang="zh-CN" smtClean="0"/>
              <a:t>org.springframework.core.annotation.AnnotationUtils</a:t>
            </a:r>
          </a:p>
          <a:p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加载</a:t>
            </a:r>
            <a:r>
              <a:rPr lang="zh-CN" altLang="en-US"/>
              <a:t>并解析</a:t>
            </a:r>
            <a:r>
              <a:rPr lang="en-US" altLang="zh-CN"/>
              <a:t>properties</a:t>
            </a:r>
            <a:r>
              <a:rPr lang="zh-CN" altLang="en-US"/>
              <a:t>文件</a:t>
            </a:r>
            <a:r>
              <a:rPr lang="zh-CN" altLang="en-US" smtClean="0"/>
              <a:t>：</a:t>
            </a:r>
            <a:endParaRPr lang="en-US" altLang="zh-CN" smtClean="0"/>
          </a:p>
          <a:p>
            <a:r>
              <a:rPr lang="en-US" altLang="zh-CN" smtClean="0"/>
              <a:t>ClassPathResource </a:t>
            </a:r>
            <a:r>
              <a:rPr lang="en-US" altLang="zh-CN"/>
              <a:t>resource = new ClassPathResource("</a:t>
            </a:r>
            <a:r>
              <a:rPr lang="en-US" altLang="zh-CN"/>
              <a:t>jdbc.properties</a:t>
            </a:r>
            <a:r>
              <a:rPr lang="en-US" altLang="zh-CN" smtClean="0"/>
              <a:t>");</a:t>
            </a:r>
          </a:p>
          <a:p>
            <a:r>
              <a:rPr lang="en-US" altLang="zh-CN" smtClean="0"/>
              <a:t>Properties </a:t>
            </a:r>
            <a:r>
              <a:rPr lang="en-US" altLang="zh-CN"/>
              <a:t>pro = PropertiesLoaderUtils.loadProperties(resource);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7744" y="404664"/>
            <a:ext cx="331236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Spring</a:t>
            </a:r>
            <a:r>
              <a:rPr lang="zh-CN" altLang="en-US" smtClean="0"/>
              <a:t>优秀工具类和代码片段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87624" y="557921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/>
              <a:t>.......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39517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332656"/>
            <a:ext cx="21602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mtClean="0"/>
              <a:t>想看</a:t>
            </a:r>
            <a:r>
              <a:rPr lang="en-US" altLang="zh-CN" smtClean="0"/>
              <a:t>Spring</a:t>
            </a:r>
            <a:r>
              <a:rPr lang="zh-CN" altLang="en-US" smtClean="0"/>
              <a:t>源码？？</a:t>
            </a:r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9512" y="1268760"/>
            <a:ext cx="835292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Spring</a:t>
            </a:r>
            <a:r>
              <a:rPr lang="zh-CN" altLang="en-US" smtClean="0"/>
              <a:t>源码</a:t>
            </a:r>
            <a:r>
              <a:rPr lang="zh-CN" altLang="en-US"/>
              <a:t>实在</a:t>
            </a:r>
            <a:r>
              <a:rPr lang="zh-CN" altLang="en-US" smtClean="0"/>
              <a:t>太过庞大，光是</a:t>
            </a:r>
            <a:r>
              <a:rPr lang="en-US" altLang="zh-CN" smtClean="0"/>
              <a:t>IOC</a:t>
            </a:r>
            <a:r>
              <a:rPr lang="zh-CN" altLang="en-US" smtClean="0"/>
              <a:t>就非常非常复杂，单纯的直接看源码，很容易迷失在细节之中，不知所云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可以先了解原理，看官网文档：</a:t>
            </a:r>
            <a:r>
              <a:rPr lang="en-US" altLang="zh-CN" sz="1600" smtClean="0">
                <a:hlinkClick r:id="rId2"/>
              </a:rPr>
              <a:t>https</a:t>
            </a:r>
            <a:r>
              <a:rPr lang="en-US" altLang="zh-CN" sz="1600">
                <a:hlinkClick r:id="rId2"/>
              </a:rPr>
              <a:t>://</a:t>
            </a:r>
            <a:r>
              <a:rPr lang="en-US" altLang="zh-CN" sz="1600" smtClean="0">
                <a:hlinkClick r:id="rId2"/>
              </a:rPr>
              <a:t>docs.spring.io/spring/docs/5.0.6.RELEASE/spring-framework-reference/core.html#spring-core</a:t>
            </a:r>
            <a:endParaRPr lang="en-US" altLang="zh-CN" sz="1600"/>
          </a:p>
          <a:p>
            <a:endParaRPr lang="en-US" altLang="zh-CN" smtClean="0"/>
          </a:p>
          <a:p>
            <a:r>
              <a:rPr lang="zh-CN" altLang="en-US"/>
              <a:t>或者</a:t>
            </a:r>
            <a:r>
              <a:rPr lang="zh-CN" altLang="en-US" smtClean="0"/>
              <a:t>尝试构造一个</a:t>
            </a:r>
            <a:r>
              <a:rPr lang="en-US" altLang="zh-CN" smtClean="0"/>
              <a:t>mini</a:t>
            </a:r>
            <a:r>
              <a:rPr lang="zh-CN" altLang="en-US" smtClean="0"/>
              <a:t>版的</a:t>
            </a:r>
            <a:r>
              <a:rPr lang="en-US" altLang="zh-CN" smtClean="0"/>
              <a:t>IOC</a:t>
            </a:r>
            <a:r>
              <a:rPr lang="zh-CN" altLang="en-US" smtClean="0"/>
              <a:t>容器，如：</a:t>
            </a:r>
            <a:r>
              <a:rPr lang="en-US" altLang="zh-CN" smtClean="0">
                <a:hlinkClick r:id="rId3"/>
              </a:rPr>
              <a:t>https</a:t>
            </a:r>
            <a:r>
              <a:rPr lang="en-US" altLang="zh-CN">
                <a:hlinkClick r:id="rId3"/>
              </a:rPr>
              <a:t>://</a:t>
            </a:r>
            <a:r>
              <a:rPr lang="en-US" altLang="zh-CN" smtClean="0">
                <a:hlinkClick r:id="rId3"/>
              </a:rPr>
              <a:t>github.com/code4craft/tiny-spring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如果使用过程中遇到报错，则可以跟进去</a:t>
            </a:r>
            <a:r>
              <a:rPr lang="en-US" altLang="zh-CN" smtClean="0"/>
              <a:t>Debug</a:t>
            </a:r>
            <a:r>
              <a:rPr lang="zh-CN" altLang="en-US" smtClean="0"/>
              <a:t>，带着一个问题有目的地调试，可能效果会好些</a:t>
            </a:r>
            <a:r>
              <a:rPr lang="en-US" altLang="zh-CN" smtClean="0"/>
              <a:t>~</a:t>
            </a:r>
            <a:endParaRPr lang="zh-CN" altLang="en-US"/>
          </a:p>
        </p:txBody>
      </p:sp>
      <p:sp>
        <p:nvSpPr>
          <p:cNvPr id="4" name="AutoShape 2" descr="“只能帮到这里了”的图片搜索结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5104"/>
            <a:ext cx="1989584" cy="199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0848"/>
            <a:ext cx="15621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3326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/>
              <a:t>IoC &amp; DI</a:t>
            </a:r>
            <a:endParaRPr lang="zh-CN" altLang="en-US" sz="360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3803650" cy="2260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3633" y="149723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mtClean="0">
                <a:latin typeface="Consolas" pitchFamily="49" charset="0"/>
                <a:cs typeface="Consolas" pitchFamily="49" charset="0"/>
              </a:rPr>
              <a:t>XML</a:t>
            </a:r>
            <a:r>
              <a:rPr lang="en-US" altLang="zh-CN" sz="1200" smtClean="0"/>
              <a:t>/</a:t>
            </a:r>
            <a:r>
              <a:rPr lang="zh-CN" altLang="en-US" sz="1200" smtClean="0"/>
              <a:t>注解</a:t>
            </a:r>
            <a:endParaRPr lang="zh-CN" altLang="en-US" sz="1200"/>
          </a:p>
        </p:txBody>
      </p:sp>
      <p:sp>
        <p:nvSpPr>
          <p:cNvPr id="6" name="矩形 5"/>
          <p:cNvSpPr/>
          <p:nvPr/>
        </p:nvSpPr>
        <p:spPr>
          <a:xfrm>
            <a:off x="3774341" y="620067"/>
            <a:ext cx="493204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/>
              <a:t>&lt;?xml version="1.0" encoding="UTF-8"?&gt;</a:t>
            </a:r>
            <a:endParaRPr lang="zh-CN" altLang="zh-CN" sz="1200"/>
          </a:p>
          <a:p>
            <a:r>
              <a:rPr lang="en-US" altLang="zh-CN" sz="1200" smtClean="0"/>
              <a:t>&lt;</a:t>
            </a:r>
            <a:r>
              <a:rPr lang="en-US" altLang="zh-CN" sz="1200"/>
              <a:t>beans xmlns=</a:t>
            </a:r>
            <a:r>
              <a:rPr lang="en-US" altLang="zh-CN" sz="1200" i="1"/>
              <a:t>"http://www.springframework.org/schema/beans"</a:t>
            </a:r>
          </a:p>
          <a:p>
            <a:r>
              <a:rPr lang="en-US" altLang="zh-CN" sz="1200"/>
              <a:t>    xmlns:xsi=</a:t>
            </a:r>
            <a:r>
              <a:rPr lang="en-US" altLang="zh-CN" sz="1200" i="1"/>
              <a:t>"http://www.w3.org/2001/XMLSchema-instance"</a:t>
            </a:r>
          </a:p>
          <a:p>
            <a:r>
              <a:rPr lang="en-US" altLang="zh-CN" sz="1200"/>
              <a:t>    xmlns:context=</a:t>
            </a:r>
            <a:r>
              <a:rPr lang="en-US" altLang="zh-CN" sz="1200" i="1"/>
              <a:t>"http://www.springframework.org/schema/context"</a:t>
            </a:r>
          </a:p>
          <a:p>
            <a:r>
              <a:rPr lang="en-US" altLang="zh-CN" sz="1200"/>
              <a:t>    xsi:schemaLocation=</a:t>
            </a:r>
            <a:r>
              <a:rPr lang="en-US" altLang="zh-CN" sz="1200" i="1"/>
              <a:t>"http://www.springframework.org/schema/beans</a:t>
            </a:r>
          </a:p>
          <a:p>
            <a:r>
              <a:rPr lang="en-US" altLang="zh-CN" sz="1200" i="1"/>
              <a:t>        </a:t>
            </a:r>
            <a:r>
              <a:rPr lang="en-US" altLang="zh-CN" sz="1200" i="1">
                <a:solidFill>
                  <a:srgbClr val="FF0000"/>
                </a:solidFill>
              </a:rPr>
              <a:t>http://www.springframework.org/schema/beans/spring-beans.xsd</a:t>
            </a:r>
          </a:p>
          <a:p>
            <a:r>
              <a:rPr lang="en-US" altLang="zh-CN" sz="1200" i="1"/>
              <a:t>        http://www.springframework.org/schema/context</a:t>
            </a:r>
          </a:p>
          <a:p>
            <a:r>
              <a:rPr lang="en-US" altLang="zh-CN" sz="1200" i="1"/>
              <a:t>        </a:t>
            </a:r>
            <a:r>
              <a:rPr lang="en-US" altLang="zh-CN" sz="1200" i="1">
                <a:solidFill>
                  <a:srgbClr val="FF0000"/>
                </a:solidFill>
              </a:rPr>
              <a:t>http://www.springframework.org/schema/context/spring-context.xsd</a:t>
            </a:r>
            <a:r>
              <a:rPr lang="en-US" altLang="zh-CN" sz="1200" i="1" smtClean="0"/>
              <a:t>"</a:t>
            </a:r>
            <a:r>
              <a:rPr lang="en-US" altLang="zh-CN" sz="1200" smtClean="0"/>
              <a:t>&gt;</a:t>
            </a:r>
            <a:r>
              <a:rPr lang="en-US" altLang="zh-CN" sz="1200"/>
              <a:t> </a:t>
            </a:r>
            <a:endParaRPr lang="zh-CN" altLang="zh-CN" sz="1200"/>
          </a:p>
          <a:p>
            <a:r>
              <a:rPr lang="en-US" altLang="zh-CN" sz="1200"/>
              <a:t>    </a:t>
            </a:r>
            <a:endParaRPr lang="en-US" altLang="zh-CN" sz="1200" smtClean="0"/>
          </a:p>
          <a:p>
            <a:r>
              <a:rPr lang="en-US" altLang="zh-CN" sz="1200" smtClean="0"/>
              <a:t>&lt;</a:t>
            </a:r>
            <a:r>
              <a:rPr lang="en-US" altLang="zh-CN" sz="1200"/>
              <a:t>bean </a:t>
            </a:r>
            <a:r>
              <a:rPr lang="en-US" altLang="zh-CN" sz="1200">
                <a:solidFill>
                  <a:srgbClr val="FF0000"/>
                </a:solidFill>
              </a:rPr>
              <a:t>id</a:t>
            </a:r>
            <a:r>
              <a:rPr lang="en-US" altLang="zh-CN" sz="1200"/>
              <a:t>="..." </a:t>
            </a:r>
            <a:r>
              <a:rPr lang="en-US" altLang="zh-CN" sz="1200" smtClean="0"/>
              <a:t>   name=“…”    class="..."&gt;</a:t>
            </a:r>
            <a:r>
              <a:rPr lang="en-US" altLang="zh-CN" sz="1200"/>
              <a:t> </a:t>
            </a:r>
            <a:r>
              <a:rPr lang="en-US" altLang="zh-CN" sz="1200" smtClean="0"/>
              <a:t> &lt;/</a:t>
            </a:r>
            <a:r>
              <a:rPr lang="en-US" altLang="zh-CN" sz="1200"/>
              <a:t>bean&gt;</a:t>
            </a:r>
            <a:endParaRPr lang="zh-CN" altLang="zh-CN" sz="1200"/>
          </a:p>
          <a:p>
            <a:r>
              <a:rPr lang="en-US" altLang="zh-CN" sz="1200"/>
              <a:t> </a:t>
            </a:r>
            <a:endParaRPr lang="zh-CN" altLang="zh-CN" sz="1200"/>
          </a:p>
          <a:p>
            <a:r>
              <a:rPr lang="en-US" altLang="zh-CN" sz="1200" smtClean="0"/>
              <a:t>&lt;/</a:t>
            </a:r>
            <a:r>
              <a:rPr lang="en-US" altLang="zh-CN" sz="1200"/>
              <a:t>beans&gt;</a:t>
            </a:r>
            <a:endParaRPr lang="zh-CN" altLang="zh-CN" sz="120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39546" y="3029565"/>
            <a:ext cx="6198914" cy="50783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itchFamily="2" charset="-122"/>
                <a:cs typeface="Consolas" pitchFamily="49" charset="0"/>
              </a:rPr>
              <a:t>ApplicationContext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 context = </a:t>
            </a:r>
            <a:r>
              <a:rPr kumimoji="0" lang="en-US" altLang="zh-CN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new 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ClassPathXmlApplicationContext(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rgbClr val="DD1144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"services.xml"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ea typeface="宋体" pitchFamily="2" charset="-122"/>
                <a:cs typeface="Consolas" pitchFamily="49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ea typeface="宋体" pitchFamily="2" charset="-122"/>
              <a:cs typeface="Consolas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PetStoreService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 service = 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context.getBean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altLang="zh-CN" sz="1000" err="1">
                <a:latin typeface="Consolas" panose="020B0609020204030204" pitchFamily="49" charset="0"/>
                <a:cs typeface="Consolas" panose="020B0609020204030204" pitchFamily="49" charset="0"/>
              </a:rPr>
              <a:t>PetStoreService.class</a:t>
            </a:r>
            <a:r>
              <a:rPr lang="en-US" altLang="zh-CN" sz="100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宋体" pitchFamily="2" charset="-122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3689777"/>
            <a:ext cx="504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mtClean="0">
                <a:solidFill>
                  <a:srgbClr val="FF0000"/>
                </a:solidFill>
              </a:rPr>
              <a:t>1</a:t>
            </a:r>
            <a:r>
              <a:rPr lang="zh-CN" altLang="en-US" sz="1400" smtClean="0">
                <a:solidFill>
                  <a:srgbClr val="FF0000"/>
                </a:solidFill>
              </a:rPr>
              <a:t>、</a:t>
            </a:r>
            <a:r>
              <a:rPr lang="en-US" altLang="zh-CN" sz="1400" smtClean="0">
                <a:solidFill>
                  <a:srgbClr val="FF0000"/>
                </a:solidFill>
              </a:rPr>
              <a:t>bean id</a:t>
            </a:r>
            <a:r>
              <a:rPr lang="zh-CN" altLang="en-US" sz="1400" smtClean="0">
                <a:solidFill>
                  <a:srgbClr val="FF0000"/>
                </a:solidFill>
              </a:rPr>
              <a:t>不能重复</a:t>
            </a:r>
            <a:r>
              <a:rPr lang="en-US" altLang="zh-CN" sz="1400" smtClean="0">
                <a:solidFill>
                  <a:srgbClr val="FF0000"/>
                </a:solidFill>
              </a:rPr>
              <a:t>, name</a:t>
            </a:r>
            <a:r>
              <a:rPr lang="zh-CN" altLang="en-US" sz="1400" smtClean="0">
                <a:solidFill>
                  <a:srgbClr val="FF0000"/>
                </a:solidFill>
              </a:rPr>
              <a:t>可以重复</a:t>
            </a:r>
            <a:endParaRPr lang="en-US" altLang="zh-CN" sz="1400" smtClean="0">
              <a:solidFill>
                <a:srgbClr val="FF0000"/>
              </a:solidFill>
            </a:endParaRPr>
          </a:p>
          <a:p>
            <a:endParaRPr lang="en-US" altLang="zh-CN" sz="1400" smtClean="0">
              <a:solidFill>
                <a:srgbClr val="FF0000"/>
              </a:solidFill>
            </a:endParaRPr>
          </a:p>
          <a:p>
            <a:r>
              <a:rPr lang="en-US" altLang="zh-CN" sz="1400" smtClean="0">
                <a:solidFill>
                  <a:srgbClr val="FF0000"/>
                </a:solidFill>
              </a:rPr>
              <a:t>2</a:t>
            </a:r>
            <a:r>
              <a:rPr lang="zh-CN" altLang="en-US" sz="1400" smtClean="0">
                <a:solidFill>
                  <a:srgbClr val="FF0000"/>
                </a:solidFill>
              </a:rPr>
              <a:t>、</a:t>
            </a:r>
            <a:r>
              <a:rPr lang="en-US" altLang="zh-CN" sz="1400" smtClean="0">
                <a:solidFill>
                  <a:srgbClr val="FF0000"/>
                </a:solidFill>
              </a:rPr>
              <a:t>xsd</a:t>
            </a:r>
            <a:r>
              <a:rPr lang="zh-CN" altLang="en-US" sz="1400" smtClean="0">
                <a:solidFill>
                  <a:srgbClr val="FF0000"/>
                </a:solidFill>
              </a:rPr>
              <a:t>文件不能有版本号：</a:t>
            </a:r>
            <a:endParaRPr lang="en-US" altLang="zh-CN" sz="1400" smtClean="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rgbClr val="FF0000"/>
                </a:solidFill>
                <a:hlinkClick r:id="rId3"/>
              </a:rPr>
              <a:t>https://</a:t>
            </a:r>
            <a:r>
              <a:rPr lang="en-US" altLang="zh-CN" sz="1400" smtClean="0">
                <a:solidFill>
                  <a:srgbClr val="FF0000"/>
                </a:solidFill>
                <a:hlinkClick r:id="rId3"/>
              </a:rPr>
              <a:t>stackoverflow.com/questions/20894695/spring-configuration-xml-schema-with-or-without-version/20900801</a:t>
            </a:r>
            <a:endParaRPr lang="en-US" altLang="zh-CN" sz="1400" smtClean="0">
              <a:solidFill>
                <a:srgbClr val="FF0000"/>
              </a:solidFill>
            </a:endParaRPr>
          </a:p>
          <a:p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5157192"/>
            <a:ext cx="870668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&lt;context-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&gt;    </a:t>
            </a:r>
            <a:endParaRPr lang="en-US" altLang="zh-CN" sz="12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-name&gt;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contextConfigLocation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-name&gt;    </a:t>
            </a:r>
            <a:endParaRPr lang="en-US" altLang="zh-CN" sz="12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-value&gt;/WEB-INF/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daoContext.xml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 /WEB-INF/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applicationContext.xml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-value</a:t>
            </a:r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context-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altLang="zh-CN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listener&gt;    </a:t>
            </a:r>
            <a:endParaRPr lang="en-US" altLang="zh-CN" sz="12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listener-class&gt;</a:t>
            </a:r>
            <a:r>
              <a:rPr lang="en-US" altLang="zh-CN" sz="1200" err="1">
                <a:latin typeface="Consolas" panose="020B0609020204030204" pitchFamily="49" charset="0"/>
                <a:cs typeface="Consolas" panose="020B0609020204030204" pitchFamily="49" charset="0"/>
              </a:rPr>
              <a:t>org.springframework.web.context.ContextLoaderListener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&lt;/listener-class</a:t>
            </a:r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CN" sz="1200" smtClean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CN" sz="1200">
                <a:latin typeface="Consolas" panose="020B0609020204030204" pitchFamily="49" charset="0"/>
                <a:cs typeface="Consolas" panose="020B0609020204030204" pitchFamily="49" charset="0"/>
              </a:rPr>
              <a:t>listener&gt;</a:t>
            </a:r>
            <a:endParaRPr lang="zh-CN" altLang="en-US" sz="12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3912" y="4705440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web.xml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60031" y="14799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DD1144"/>
                </a:solidFill>
                <a:latin typeface="Consolas" pitchFamily="49" charset="0"/>
                <a:ea typeface="宋体" pitchFamily="2" charset="-122"/>
                <a:cs typeface="Consolas" pitchFamily="49" charset="0"/>
              </a:rPr>
              <a:t>services.xml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40826"/>
              </p:ext>
            </p:extLst>
          </p:nvPr>
        </p:nvGraphicFramePr>
        <p:xfrm>
          <a:off x="251520" y="1052736"/>
          <a:ext cx="8352928" cy="5551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8312"/>
                <a:gridCol w="5544616"/>
              </a:tblGrid>
              <a:tr h="3344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解释</a:t>
                      </a:r>
                      <a:endParaRPr lang="zh-CN" sz="18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84841" marR="84841" marT="67873" marB="84841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class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全限定名的类名称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name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bean</a:t>
                      </a: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的名称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scope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bean</a:t>
                      </a: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的范围：单例、原型、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requst</a:t>
                      </a: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、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session</a:t>
                      </a: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等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constructor arguments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构造函数注入值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properties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属性值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effectLst/>
                        </a:rPr>
                        <a:t>autowire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自动装配模式：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no/byName/byType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effectLst/>
                        </a:rPr>
                        <a:t>lazy-init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是否懒加载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effectLst/>
                        </a:rPr>
                        <a:t>init-method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初始化回调方法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kern="100" smtClean="0">
                          <a:effectLst/>
                        </a:rPr>
                        <a:t>destroy-method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销毁回调方法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depends-on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强制依赖其他的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bean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factory-bean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指定产生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bean</a:t>
                      </a: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的工厂类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  <a:tr h="3628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factory-method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altLang="en-US" sz="1800" kern="100" smtClean="0">
                          <a:effectLst/>
                          <a:latin typeface="宋体"/>
                          <a:cs typeface="宋体"/>
                        </a:rPr>
                        <a:t>执行产生</a:t>
                      </a:r>
                      <a:r>
                        <a:rPr lang="en-US" altLang="zh-CN" sz="1800" kern="100" smtClean="0">
                          <a:effectLst/>
                          <a:latin typeface="宋体"/>
                          <a:cs typeface="宋体"/>
                        </a:rPr>
                        <a:t>bean</a:t>
                      </a:r>
                      <a:r>
                        <a:rPr lang="zh-CN" altLang="en-US" sz="1800" kern="100" baseline="0" smtClean="0">
                          <a:effectLst/>
                          <a:latin typeface="宋体"/>
                          <a:cs typeface="宋体"/>
                        </a:rPr>
                        <a:t>的工厂方法</a:t>
                      </a:r>
                      <a:endParaRPr lang="zh-CN" sz="1800" kern="100">
                        <a:effectLst/>
                        <a:latin typeface="宋体"/>
                        <a:cs typeface="宋体"/>
                      </a:endParaRPr>
                    </a:p>
                  </a:txBody>
                  <a:tcPr marL="84841" marR="84841" marT="76357" marB="76357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13015" y="351553"/>
            <a:ext cx="39604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mtClean="0"/>
              <a:t>&lt;bean &gt;</a:t>
            </a:r>
            <a:r>
              <a:rPr lang="zh-CN" altLang="en-US" smtClean="0"/>
              <a:t>标签的属性一览表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312008"/>
            <a:ext cx="180049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/>
              <a:t>构造函数实例化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20288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21" y="188640"/>
            <a:ext cx="54673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3" y="2910341"/>
            <a:ext cx="9073008" cy="3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9752" y="188640"/>
            <a:ext cx="313098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sz="1600"/>
              <a:t>静态工厂</a:t>
            </a:r>
            <a:r>
              <a:rPr lang="zh-CN" altLang="zh-CN" sz="1600" smtClean="0"/>
              <a:t>方法</a:t>
            </a:r>
            <a:r>
              <a:rPr lang="en-US" altLang="zh-CN" sz="1600" smtClean="0"/>
              <a:t> &amp; </a:t>
            </a:r>
            <a:r>
              <a:rPr lang="zh-CN" altLang="en-US" sz="1600" smtClean="0"/>
              <a:t>实例工厂 </a:t>
            </a:r>
            <a:r>
              <a:rPr lang="zh-CN" altLang="zh-CN" sz="1600" smtClean="0"/>
              <a:t>实例化</a:t>
            </a:r>
            <a:endParaRPr lang="zh-CN" altLang="en-US" sz="16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69720"/>
            <a:ext cx="8929439" cy="59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79" y="5253054"/>
            <a:ext cx="8824887" cy="69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29" y="2004226"/>
            <a:ext cx="4503147" cy="264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9792" y="323364"/>
            <a:ext cx="20400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err="1" smtClean="0"/>
              <a:t>FactoryBean</a:t>
            </a:r>
            <a:r>
              <a:rPr lang="zh-CN" altLang="en-US"/>
              <a:t>实例化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74" y="1084918"/>
            <a:ext cx="48577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219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8144" y="1763524"/>
            <a:ext cx="316835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smtClean="0"/>
              <a:t>FactoryBean</a:t>
            </a:r>
            <a:r>
              <a:rPr lang="zh-CN" altLang="en-US" sz="1400" smtClean="0"/>
              <a:t>是</a:t>
            </a:r>
            <a:r>
              <a:rPr lang="en-US" altLang="zh-CN" sz="1400" smtClean="0"/>
              <a:t>Spring</a:t>
            </a:r>
            <a:r>
              <a:rPr lang="zh-CN" altLang="en-US" sz="1400" smtClean="0"/>
              <a:t>提供的一个工厂模式的脚手架，只需要指定参数，就可很方便地构造出一个工厂类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222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2074</Words>
  <Application>Microsoft Office PowerPoint</Application>
  <PresentationFormat>全屏显示(4:3)</PresentationFormat>
  <Paragraphs>426</Paragraphs>
  <Slides>43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Spring IoC 科普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Java并发编程科普</dc:title>
  <dc:creator>Administrator</dc:creator>
  <cp:lastModifiedBy>张南南</cp:lastModifiedBy>
  <cp:revision>632</cp:revision>
  <dcterms:created xsi:type="dcterms:W3CDTF">2018-05-30T14:05:13Z</dcterms:created>
  <dcterms:modified xsi:type="dcterms:W3CDTF">2018-06-05T08:46:40Z</dcterms:modified>
</cp:coreProperties>
</file>